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18" r:id="rId39"/>
    <p:sldId id="319" r:id="rId40"/>
    <p:sldId id="320" r:id="rId41"/>
    <p:sldId id="321" r:id="rId42"/>
    <p:sldId id="293" r:id="rId43"/>
    <p:sldId id="294" r:id="rId44"/>
    <p:sldId id="295" r:id="rId45"/>
    <p:sldId id="296" r:id="rId46"/>
    <p:sldId id="297" r:id="rId47"/>
    <p:sldId id="323" r:id="rId48"/>
    <p:sldId id="324" r:id="rId49"/>
    <p:sldId id="298" r:id="rId50"/>
    <p:sldId id="325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</p:sldIdLst>
  <p:sldSz cx="12192000" cy="6858000"/>
  <p:notesSz cx="6858000" cy="9144000"/>
  <p:embeddedFontLst>
    <p:embeddedFont>
      <p:font typeface="Malgun Gothic" panose="020B0503020000020004" pitchFamily="50" charset="-127"/>
      <p:regular r:id="rId72"/>
      <p:bold r:id="rId73"/>
    </p:embeddedFont>
    <p:embeddedFont>
      <p:font typeface="Helvetica Neue" panose="020B0600000101010101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hYf1We5oJOEaNzI8PanPt9FLad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E0EC6F-A433-449D-8FC3-42FC973D2DCD}">
  <a:tblStyle styleId="{0CE0EC6F-A433-449D-8FC3-42FC973D2DCD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9D12FA5-4B1E-466F-90B6-46F062CDDD8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F515EC-7D77-4618-9E90-DBC3299F2B5F}" styleName="Table_2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32700" cap="flat" cmpd="sng">
              <a:solidFill>
                <a:srgbClr val="5B9BD5"/>
              </a:solidFill>
              <a:prstDash val="dash"/>
              <a:round/>
              <a:headEnd type="none" w="sm" len="sm"/>
              <a:tailEnd type="none" w="sm" len="sm"/>
            </a:ln>
          </a:left>
          <a:right>
            <a:ln w="32700" cap="flat" cmpd="sng">
              <a:solidFill>
                <a:srgbClr val="5B9BD5"/>
              </a:solidFill>
              <a:prstDash val="dash"/>
              <a:round/>
              <a:headEnd type="none" w="sm" len="sm"/>
              <a:tailEnd type="none" w="sm" len="sm"/>
            </a:ln>
          </a:right>
          <a:top>
            <a:ln w="32700" cap="flat" cmpd="sng">
              <a:solidFill>
                <a:srgbClr val="5B9BD5"/>
              </a:solidFill>
              <a:prstDash val="dash"/>
              <a:round/>
              <a:headEnd type="none" w="sm" len="sm"/>
              <a:tailEnd type="none" w="sm" len="sm"/>
            </a:ln>
          </a:top>
          <a:bottom>
            <a:ln w="32700" cap="flat" cmpd="sng">
              <a:solidFill>
                <a:srgbClr val="5B9BD5"/>
              </a:solidFill>
              <a:prstDash val="dash"/>
              <a:round/>
              <a:headEnd type="none" w="sm" len="sm"/>
              <a:tailEnd type="none" w="sm" len="sm"/>
            </a:ln>
          </a:bottom>
          <a:insideH>
            <a:ln w="22700" cap="flat" cmpd="sng">
              <a:solidFill>
                <a:srgbClr val="5B9BD5"/>
              </a:solidFill>
              <a:prstDash val="dot"/>
              <a:round/>
              <a:headEnd type="none" w="sm" len="sm"/>
              <a:tailEnd type="none" w="sm" len="sm"/>
            </a:ln>
          </a:insideH>
          <a:insideV>
            <a:ln w="22700" cap="flat" cmpd="sng">
              <a:solidFill>
                <a:srgbClr val="5B9BD5"/>
              </a:solidFill>
              <a:prstDash val="dot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rgbClr val="5B9BD5">
              <a:alpha val="20000"/>
            </a:srgbClr>
          </a:solidFill>
        </a:fill>
      </a:tcStyle>
    </a:band1H>
    <a:band2H>
      <a:tcTxStyle/>
      <a:tcStyle>
        <a:tcBdr/>
      </a:tcStyle>
    </a:band2H>
    <a:band1V>
      <a:tcTxStyle b="off" i="off"/>
      <a:tcStyle>
        <a:tcBdr/>
        <a:fill>
          <a:solidFill>
            <a:srgbClr val="5B9BD5">
              <a:alpha val="20000"/>
            </a:srgb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rgbClr val="5B9BD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82453F-415D-4225-B6AE-4E70D4995BC2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60b885278f_0_1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60b885278f_0_1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f7e6e822f_3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ff7e6e822f_3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f7e6e822f_3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ff7e6e822f_3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f7e6e822f_3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ff7e6e822f_3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f7e6e822f_3_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f7e6e822f_3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5ebf6c7dba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15ebf6c7dba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60b88527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60b88527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ff7e6e822f_3_1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ff7e6e822f_3_1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60b885278f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160b885278f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ebf6c7db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5ebf6c7db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60b885278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60b885278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f7e6e822f_3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gff7e6e822f_3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ff7e6e822f_3_1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ff7e6e822f_3_1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ff7e6e822f_3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gff7e6e822f_3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0b885278f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g160b885278f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ff7e6e822f_3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gff7e6e822f_3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ff7e6e822f_3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gff7e6e822f_3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ff7e6e822f_3_10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gff7e6e822f_3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ff7e6e822f_3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ff7e6e822f_3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ff7e6e822f_3_1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ff7e6e822f_3_1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0b885278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60b885278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ff7e6e822f_3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gff7e6e822f_3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60b885278f_0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g160b885278f_0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60b885278f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g160b885278f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60b885278f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g160b885278f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60b885278f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160b885278f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60b885278f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g160b885278f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160b885278f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g160b885278f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60b885278f_1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160b885278f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60b885278f_1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160b885278f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0924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60b885278f_1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160b885278f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882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0293c8be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60293c8be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60b885278f_1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160b885278f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098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60b885278f_1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g160b885278f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6534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60b885278f_9_8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g160b885278f_9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60b885278f_9_8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160b885278f_9_8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60b885278f_9_8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g160b885278f_9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60b885278f_9_8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g160b885278f_9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60b885278f_9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71" name="Google Shape;1271;g160b885278f_9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60b885278f_9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71" name="Google Shape;1271;g160b885278f_9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61514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60b885278f_9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71" name="Google Shape;1271;g160b885278f_9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96670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60b885278f_9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92" name="Google Shape;1292;g160b885278f_9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f7e6e822f_3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ff7e6e822f_3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60b885278f_9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/>
          </a:p>
        </p:txBody>
      </p:sp>
      <p:sp>
        <p:nvSpPr>
          <p:cNvPr id="1292" name="Google Shape;1292;g160b885278f_9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04618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ff7e6e822f_1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gff7e6e822f_1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ff7e6e822f_1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gff7e6e822f_1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ff7e6e822f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gff7e6e822f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ff7e6e822f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gff7e6e822f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ff7e6e822f_3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gff7e6e822f_3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ff7e6e822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gff7e6e822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60b885278f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g160b885278f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ff7e6e822f_1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gff7e6e822f_1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60b885278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g160b885278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f7e6e822f_3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ff7e6e822f_3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60b885278f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g160b885278f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160b885278f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g160b885278f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160b885278f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g160b885278f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160b885278f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g160b885278f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160b885278f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g160b885278f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160b885278f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g160b885278f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60b885278f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g160b885278f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60b885278f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g160b885278f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61062fa97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g161062fa97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160b885278f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g160b885278f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f7e6e822f_3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ff7e6e822f_3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0b885278f_9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60b885278f_9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60b885278f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160b885278f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10.png"/><Relationship Id="rId9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8202714" y="2412237"/>
            <a:ext cx="1231630" cy="810577"/>
            <a:chOff x="6649632" y="2750450"/>
            <a:chExt cx="574347" cy="377997"/>
          </a:xfrm>
        </p:grpSpPr>
        <p:sp>
          <p:nvSpPr>
            <p:cNvPr id="85" name="Google Shape;85;p1"/>
            <p:cNvSpPr/>
            <p:nvPr/>
          </p:nvSpPr>
          <p:spPr>
            <a:xfrm>
              <a:off x="6771821" y="2750450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6825674" y="2801923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6915795" y="2912220"/>
              <a:ext cx="193615" cy="193615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649632" y="3007061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7083423" y="2794717"/>
              <a:ext cx="140556" cy="140556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90" name="Google Shape;9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875" y="1595950"/>
            <a:ext cx="2443151" cy="24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3338350" y="3164100"/>
            <a:ext cx="67662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EFDA3"/>
                </a:solidFill>
              </a:rPr>
              <a:t>생체 지표를 통한 흡연 분류 </a:t>
            </a:r>
            <a:endParaRPr>
              <a:solidFill>
                <a:srgbClr val="FEFDA3"/>
              </a:solidFill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u="none" strike="noStrike" cap="none">
                <a:solidFill>
                  <a:srgbClr val="FFFFFF"/>
                </a:solidFill>
              </a:rPr>
              <a:t>Figure out with body signal of smoking</a:t>
            </a:r>
            <a:endParaRPr sz="36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4398125" y="2872251"/>
            <a:ext cx="1537200" cy="307200"/>
          </a:xfrm>
          <a:prstGeom prst="roundRect">
            <a:avLst>
              <a:gd name="adj" fmla="val 50000"/>
            </a:avLst>
          </a:prstGeom>
          <a:solidFill>
            <a:srgbClr val="FEFD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999B6"/>
                </a:solidFill>
              </a:rPr>
              <a:t>그만피시조</a:t>
            </a:r>
            <a:endParaRPr sz="1800" i="0" u="none" strike="noStrike" cap="none">
              <a:solidFill>
                <a:srgbClr val="4999B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60b885278f_0_1212"/>
          <p:cNvSpPr/>
          <p:nvPr/>
        </p:nvSpPr>
        <p:spPr>
          <a:xfrm>
            <a:off x="38105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1" name="Google Shape;361;g160b885278f_0_1212"/>
          <p:cNvCxnSpPr/>
          <p:nvPr/>
        </p:nvCxnSpPr>
        <p:spPr>
          <a:xfrm>
            <a:off x="3561000" y="3933275"/>
            <a:ext cx="1623300" cy="240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g160b885278f_0_1212"/>
          <p:cNvCxnSpPr/>
          <p:nvPr/>
        </p:nvCxnSpPr>
        <p:spPr>
          <a:xfrm>
            <a:off x="3621875" y="5895563"/>
            <a:ext cx="1623300" cy="240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g160b885278f_0_1212"/>
          <p:cNvSpPr/>
          <p:nvPr/>
        </p:nvSpPr>
        <p:spPr>
          <a:xfrm>
            <a:off x="0" y="50"/>
            <a:ext cx="121920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900" b="1">
                <a:solidFill>
                  <a:srgbClr val="FEFDA3"/>
                </a:solidFill>
              </a:rPr>
              <a:t>   2. About Data - </a:t>
            </a:r>
            <a:r>
              <a:rPr lang="en-US" sz="3400" b="1">
                <a:solidFill>
                  <a:srgbClr val="FEFDA3"/>
                </a:solidFill>
              </a:rPr>
              <a:t>Domain Data</a:t>
            </a:r>
            <a:endParaRPr sz="1500" b="0" i="0" u="none" strike="noStrike" cap="none">
              <a:solidFill>
                <a:srgbClr val="FEFDA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160b885278f_0_1212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5" name="Google Shape;365;g160b885278f_0_1212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435975" y="50"/>
            <a:ext cx="756026" cy="756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g160b885278f_0_1212"/>
          <p:cNvCxnSpPr/>
          <p:nvPr/>
        </p:nvCxnSpPr>
        <p:spPr>
          <a:xfrm>
            <a:off x="3499900" y="1818713"/>
            <a:ext cx="1623300" cy="240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" name="Google Shape;367;g160b885278f_0_1212"/>
          <p:cNvSpPr/>
          <p:nvPr/>
        </p:nvSpPr>
        <p:spPr>
          <a:xfrm>
            <a:off x="1299375" y="1390000"/>
            <a:ext cx="3130500" cy="928200"/>
          </a:xfrm>
          <a:prstGeom prst="roundRect">
            <a:avLst>
              <a:gd name="adj" fmla="val 9991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368" name="Google Shape;368;g160b885278f_0_12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552" y="1173975"/>
            <a:ext cx="1235124" cy="1235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160b885278f_0_1212"/>
          <p:cNvSpPr txBox="1"/>
          <p:nvPr/>
        </p:nvSpPr>
        <p:spPr>
          <a:xfrm>
            <a:off x="1755400" y="1529950"/>
            <a:ext cx="17445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Urine protein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serum creatinine</a:t>
            </a:r>
            <a:endParaRPr sz="1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g160b885278f_0_1212"/>
          <p:cNvSpPr txBox="1"/>
          <p:nvPr/>
        </p:nvSpPr>
        <p:spPr>
          <a:xfrm>
            <a:off x="3194775" y="1546600"/>
            <a:ext cx="12351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요단백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혈청 크레아티닌</a:t>
            </a:r>
            <a:endParaRPr sz="1300">
              <a:solidFill>
                <a:srgbClr val="A5A5A5"/>
              </a:solidFill>
            </a:endParaRPr>
          </a:p>
        </p:txBody>
      </p:sp>
      <p:graphicFrame>
        <p:nvGraphicFramePr>
          <p:cNvPr id="371" name="Google Shape;371;g160b885278f_0_1212"/>
          <p:cNvGraphicFramePr/>
          <p:nvPr/>
        </p:nvGraphicFramePr>
        <p:xfrm>
          <a:off x="5115669" y="95827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{0CE0EC6F-A433-449D-8FC3-42FC973D2DCD}</a:tableStyleId>
              </a:tblPr>
              <a:tblGrid>
                <a:gridCol w="15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흡연여부에 따라 현재 흡연자와 과거 흡연자의 요중 크레아티닌 농도가 보정전과 보정 후 모두 유의한 차이를 보임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크레아티닌은 근육에서 생성되는 노폐물로 대부분 신장을 통해 배출되기 때문에 신장기능 </a:t>
                      </a:r>
                      <a:r>
                        <a:rPr lang="en-US" sz="1000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검사</a:t>
                      </a:r>
                      <a:r>
                        <a:rPr lang="en-US" sz="10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의 좋은 지표</a:t>
                      </a:r>
                      <a:endParaRPr sz="10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float64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[Dipstick검사]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: 미검출,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: 정상 수치,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2~5 : 이상수치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float64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[정상범위]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0.5-1.4mg/dL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남성 : 0.7-1.2ml/dL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여성 : 0.5-1.0ml/dL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72" name="Google Shape;372;g160b885278f_0_1212"/>
          <p:cNvGrpSpPr/>
          <p:nvPr/>
        </p:nvGrpSpPr>
        <p:grpSpPr>
          <a:xfrm>
            <a:off x="1084896" y="3336858"/>
            <a:ext cx="3718773" cy="1121244"/>
            <a:chOff x="5776306" y="4568329"/>
            <a:chExt cx="2369400" cy="1275300"/>
          </a:xfrm>
        </p:grpSpPr>
        <p:sp>
          <p:nvSpPr>
            <p:cNvPr id="373" name="Google Shape;373;g160b885278f_0_1212"/>
            <p:cNvSpPr/>
            <p:nvPr/>
          </p:nvSpPr>
          <p:spPr>
            <a:xfrm>
              <a:off x="5776306" y="4568329"/>
              <a:ext cx="2369400" cy="1275300"/>
            </a:xfrm>
            <a:prstGeom prst="roundRect">
              <a:avLst>
                <a:gd name="adj" fmla="val 12195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74" name="Google Shape;374;g160b885278f_0_1212"/>
            <p:cNvSpPr txBox="1"/>
            <p:nvPr/>
          </p:nvSpPr>
          <p:spPr>
            <a:xfrm>
              <a:off x="6209949" y="4726755"/>
              <a:ext cx="16866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Gtp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AST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ALT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pic>
        <p:nvPicPr>
          <p:cNvPr id="375" name="Google Shape;375;g160b885278f_0_1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550" y="3279913"/>
            <a:ext cx="1235126" cy="1235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60b885278f_0_1212"/>
          <p:cNvSpPr txBox="1"/>
          <p:nvPr/>
        </p:nvSpPr>
        <p:spPr>
          <a:xfrm>
            <a:off x="2180075" y="3494675"/>
            <a:ext cx="29223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감마 지티피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아스파르테이트 아미노 전달효소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알라닌 아미노 전달효소</a:t>
            </a:r>
            <a:endParaRPr sz="1300">
              <a:solidFill>
                <a:srgbClr val="A5A5A5"/>
              </a:solidFill>
            </a:endParaRPr>
          </a:p>
        </p:txBody>
      </p:sp>
      <p:graphicFrame>
        <p:nvGraphicFramePr>
          <p:cNvPr id="377" name="Google Shape;377;g160b885278f_0_1212"/>
          <p:cNvGraphicFramePr/>
          <p:nvPr/>
        </p:nvGraphicFramePr>
        <p:xfrm>
          <a:off x="5115699" y="295433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{0CE0EC6F-A433-449D-8FC3-42FC973D2DCD}</a:tableStyleId>
              </a:tblPr>
              <a:tblGrid>
                <a:gridCol w="150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float64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감마지티피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남성 : 11 ~ 63 IU/L, 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여성 : 8 ~ 35 IU/L 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float64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아스파르테이트아미노전달효소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적혈구, 골격근(뼈대 근육, skeletal muscle) 등에 분포하는 효소로 세포가 괴사, 파괴되면 혈중으로 유출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float64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알라닌아미노전달효소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간세포 내에 많이 함유되어 있는 효소로 간이 장애를 입으면 혈중 ALT 활성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8" name="Google Shape;378;g160b885278f_0_1212"/>
          <p:cNvGrpSpPr/>
          <p:nvPr/>
        </p:nvGrpSpPr>
        <p:grpSpPr>
          <a:xfrm>
            <a:off x="1281142" y="5324377"/>
            <a:ext cx="2693014" cy="1121244"/>
            <a:chOff x="5701208" y="4568314"/>
            <a:chExt cx="3027900" cy="1275300"/>
          </a:xfrm>
        </p:grpSpPr>
        <p:sp>
          <p:nvSpPr>
            <p:cNvPr id="379" name="Google Shape;379;g160b885278f_0_1212"/>
            <p:cNvSpPr/>
            <p:nvPr/>
          </p:nvSpPr>
          <p:spPr>
            <a:xfrm>
              <a:off x="5701208" y="4568314"/>
              <a:ext cx="3027900" cy="1275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380" name="Google Shape;380;g160b885278f_0_1212"/>
            <p:cNvSpPr txBox="1"/>
            <p:nvPr/>
          </p:nvSpPr>
          <p:spPr>
            <a:xfrm>
              <a:off x="6258500" y="4726755"/>
              <a:ext cx="1686600" cy="96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oral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dental caries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tartar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pic>
        <p:nvPicPr>
          <p:cNvPr id="381" name="Google Shape;381;g160b885278f_0_1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538" y="5233463"/>
            <a:ext cx="1235126" cy="1235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60b885278f_0_1212"/>
          <p:cNvSpPr txBox="1"/>
          <p:nvPr/>
        </p:nvSpPr>
        <p:spPr>
          <a:xfrm>
            <a:off x="2771450" y="5476738"/>
            <a:ext cx="29223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구강검사 유무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충치 유무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치석 유무</a:t>
            </a:r>
            <a:endParaRPr sz="1300">
              <a:solidFill>
                <a:srgbClr val="A5A5A5"/>
              </a:solidFill>
            </a:endParaRPr>
          </a:p>
        </p:txBody>
      </p:sp>
      <p:graphicFrame>
        <p:nvGraphicFramePr>
          <p:cNvPr id="383" name="Google Shape;383;g160b885278f_0_1212"/>
          <p:cNvGraphicFramePr/>
          <p:nvPr/>
        </p:nvGraphicFramePr>
        <p:xfrm>
          <a:off x="5123212" y="515634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{0CE0EC6F-A433-449D-8FC3-42FC973D2DCD}</a:tableStyleId>
              </a:tblPr>
              <a:tblGrid>
                <a:gridCol w="150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object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구강검사상태(Y/N)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int64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충치 (1/0)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object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치석 (Y/N)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"/>
          <p:cNvSpPr/>
          <p:nvPr/>
        </p:nvSpPr>
        <p:spPr>
          <a:xfrm>
            <a:off x="38105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4"/>
          <p:cNvSpPr/>
          <p:nvPr/>
        </p:nvSpPr>
        <p:spPr>
          <a:xfrm>
            <a:off x="8699500" y="1808310"/>
            <a:ext cx="2324100" cy="230010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4"/>
          <p:cNvSpPr/>
          <p:nvPr/>
        </p:nvSpPr>
        <p:spPr>
          <a:xfrm rot="10800000" flipH="1">
            <a:off x="6819900" y="3617340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4"/>
          <p:cNvSpPr/>
          <p:nvPr/>
        </p:nvSpPr>
        <p:spPr>
          <a:xfrm>
            <a:off x="4940300" y="1813940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4"/>
          <p:cNvSpPr/>
          <p:nvPr/>
        </p:nvSpPr>
        <p:spPr>
          <a:xfrm>
            <a:off x="1605928" y="3221604"/>
            <a:ext cx="1381986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</a:rPr>
              <a:t>불필요 컬럼 삭제</a:t>
            </a:r>
            <a:endParaRPr/>
          </a:p>
        </p:txBody>
      </p:sp>
      <p:sp>
        <p:nvSpPr>
          <p:cNvPr id="393" name="Google Shape;393;p4"/>
          <p:cNvSpPr/>
          <p:nvPr/>
        </p:nvSpPr>
        <p:spPr>
          <a:xfrm>
            <a:off x="2056718" y="2550763"/>
            <a:ext cx="536224" cy="536224"/>
          </a:xfrm>
          <a:prstGeom prst="ellipse">
            <a:avLst/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94" name="Google Shape;394;p4"/>
          <p:cNvGrpSpPr/>
          <p:nvPr/>
        </p:nvGrpSpPr>
        <p:grpSpPr>
          <a:xfrm>
            <a:off x="3060700" y="3611710"/>
            <a:ext cx="2324100" cy="2300140"/>
            <a:chOff x="3060700" y="3611710"/>
            <a:chExt cx="2324100" cy="2300140"/>
          </a:xfrm>
        </p:grpSpPr>
        <p:sp>
          <p:nvSpPr>
            <p:cNvPr id="395" name="Google Shape;395;p4"/>
            <p:cNvSpPr/>
            <p:nvPr/>
          </p:nvSpPr>
          <p:spPr>
            <a:xfrm rot="10800000" flipH="1">
              <a:off x="3060700" y="3611710"/>
              <a:ext cx="2324100" cy="2300140"/>
            </a:xfrm>
            <a:prstGeom prst="uturnArrow">
              <a:avLst>
                <a:gd name="adj1" fmla="val 15250"/>
                <a:gd name="adj2" fmla="val 12370"/>
                <a:gd name="adj3" fmla="val 22340"/>
                <a:gd name="adj4" fmla="val 48148"/>
                <a:gd name="adj5" fmla="val 10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96" name="Google Shape;396;p4"/>
            <p:cNvGrpSpPr/>
            <p:nvPr/>
          </p:nvGrpSpPr>
          <p:grpSpPr>
            <a:xfrm>
              <a:off x="3881326" y="4766315"/>
              <a:ext cx="536224" cy="536224"/>
              <a:chOff x="2069418" y="3105945"/>
              <a:chExt cx="536224" cy="536224"/>
            </a:xfrm>
          </p:grpSpPr>
          <p:sp>
            <p:nvSpPr>
              <p:cNvPr id="397" name="Google Shape;397;p4"/>
              <p:cNvSpPr/>
              <p:nvPr/>
            </p:nvSpPr>
            <p:spPr>
              <a:xfrm>
                <a:off x="2069418" y="3105945"/>
                <a:ext cx="536224" cy="536224"/>
              </a:xfrm>
              <a:prstGeom prst="ellipse">
                <a:avLst/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98" name="Google Shape;398;p4"/>
              <p:cNvGrpSpPr/>
              <p:nvPr/>
            </p:nvGrpSpPr>
            <p:grpSpPr>
              <a:xfrm flipH="1">
                <a:off x="2190492" y="3253612"/>
                <a:ext cx="283987" cy="240890"/>
                <a:chOff x="3723" y="3943"/>
                <a:chExt cx="626" cy="531"/>
              </a:xfrm>
            </p:grpSpPr>
            <p:sp>
              <p:nvSpPr>
                <p:cNvPr id="399" name="Google Shape;399;p4"/>
                <p:cNvSpPr/>
                <p:nvPr/>
              </p:nvSpPr>
              <p:spPr>
                <a:xfrm>
                  <a:off x="3723" y="3943"/>
                  <a:ext cx="626" cy="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3186" extrusionOk="0">
                      <a:moveTo>
                        <a:pt x="1542" y="2534"/>
                      </a:moveTo>
                      <a:lnTo>
                        <a:pt x="1532" y="2536"/>
                      </a:lnTo>
                      <a:lnTo>
                        <a:pt x="1523" y="2542"/>
                      </a:lnTo>
                      <a:lnTo>
                        <a:pt x="1516" y="2550"/>
                      </a:lnTo>
                      <a:lnTo>
                        <a:pt x="1513" y="2560"/>
                      </a:lnTo>
                      <a:lnTo>
                        <a:pt x="1450" y="2904"/>
                      </a:lnTo>
                      <a:lnTo>
                        <a:pt x="1451" y="2917"/>
                      </a:lnTo>
                      <a:lnTo>
                        <a:pt x="1457" y="2929"/>
                      </a:lnTo>
                      <a:lnTo>
                        <a:pt x="1467" y="2937"/>
                      </a:lnTo>
                      <a:lnTo>
                        <a:pt x="1481" y="2941"/>
                      </a:lnTo>
                      <a:lnTo>
                        <a:pt x="2275" y="2941"/>
                      </a:lnTo>
                      <a:lnTo>
                        <a:pt x="2288" y="2937"/>
                      </a:lnTo>
                      <a:lnTo>
                        <a:pt x="2297" y="2932"/>
                      </a:lnTo>
                      <a:lnTo>
                        <a:pt x="2304" y="2921"/>
                      </a:lnTo>
                      <a:lnTo>
                        <a:pt x="2306" y="2909"/>
                      </a:lnTo>
                      <a:lnTo>
                        <a:pt x="2306" y="2905"/>
                      </a:lnTo>
                      <a:lnTo>
                        <a:pt x="2305" y="2901"/>
                      </a:lnTo>
                      <a:lnTo>
                        <a:pt x="2243" y="2560"/>
                      </a:lnTo>
                      <a:lnTo>
                        <a:pt x="2240" y="2550"/>
                      </a:lnTo>
                      <a:lnTo>
                        <a:pt x="2233" y="2542"/>
                      </a:lnTo>
                      <a:lnTo>
                        <a:pt x="2224" y="2536"/>
                      </a:lnTo>
                      <a:lnTo>
                        <a:pt x="2214" y="2534"/>
                      </a:lnTo>
                      <a:lnTo>
                        <a:pt x="1542" y="2534"/>
                      </a:lnTo>
                      <a:close/>
                      <a:moveTo>
                        <a:pt x="585" y="305"/>
                      </a:moveTo>
                      <a:lnTo>
                        <a:pt x="571" y="308"/>
                      </a:lnTo>
                      <a:lnTo>
                        <a:pt x="560" y="314"/>
                      </a:lnTo>
                      <a:lnTo>
                        <a:pt x="550" y="324"/>
                      </a:lnTo>
                      <a:lnTo>
                        <a:pt x="544" y="336"/>
                      </a:lnTo>
                      <a:lnTo>
                        <a:pt x="542" y="350"/>
                      </a:lnTo>
                      <a:lnTo>
                        <a:pt x="542" y="1890"/>
                      </a:lnTo>
                      <a:lnTo>
                        <a:pt x="544" y="1906"/>
                      </a:lnTo>
                      <a:lnTo>
                        <a:pt x="553" y="1921"/>
                      </a:lnTo>
                      <a:lnTo>
                        <a:pt x="567" y="1930"/>
                      </a:lnTo>
                      <a:lnTo>
                        <a:pt x="3188" y="1930"/>
                      </a:lnTo>
                      <a:lnTo>
                        <a:pt x="3202" y="1921"/>
                      </a:lnTo>
                      <a:lnTo>
                        <a:pt x="3211" y="1906"/>
                      </a:lnTo>
                      <a:lnTo>
                        <a:pt x="3214" y="1890"/>
                      </a:lnTo>
                      <a:lnTo>
                        <a:pt x="3214" y="350"/>
                      </a:lnTo>
                      <a:lnTo>
                        <a:pt x="3212" y="336"/>
                      </a:lnTo>
                      <a:lnTo>
                        <a:pt x="3206" y="324"/>
                      </a:lnTo>
                      <a:lnTo>
                        <a:pt x="3196" y="314"/>
                      </a:lnTo>
                      <a:lnTo>
                        <a:pt x="3185" y="308"/>
                      </a:lnTo>
                      <a:lnTo>
                        <a:pt x="3170" y="305"/>
                      </a:lnTo>
                      <a:lnTo>
                        <a:pt x="585" y="305"/>
                      </a:lnTo>
                      <a:close/>
                      <a:moveTo>
                        <a:pt x="585" y="0"/>
                      </a:moveTo>
                      <a:lnTo>
                        <a:pt x="3170" y="0"/>
                      </a:lnTo>
                      <a:lnTo>
                        <a:pt x="3218" y="3"/>
                      </a:lnTo>
                      <a:lnTo>
                        <a:pt x="3263" y="13"/>
                      </a:lnTo>
                      <a:lnTo>
                        <a:pt x="3306" y="27"/>
                      </a:lnTo>
                      <a:lnTo>
                        <a:pt x="3346" y="48"/>
                      </a:lnTo>
                      <a:lnTo>
                        <a:pt x="3384" y="73"/>
                      </a:lnTo>
                      <a:lnTo>
                        <a:pt x="3418" y="103"/>
                      </a:lnTo>
                      <a:lnTo>
                        <a:pt x="3448" y="136"/>
                      </a:lnTo>
                      <a:lnTo>
                        <a:pt x="3473" y="173"/>
                      </a:lnTo>
                      <a:lnTo>
                        <a:pt x="3493" y="214"/>
                      </a:lnTo>
                      <a:lnTo>
                        <a:pt x="3508" y="256"/>
                      </a:lnTo>
                      <a:lnTo>
                        <a:pt x="3517" y="302"/>
                      </a:lnTo>
                      <a:lnTo>
                        <a:pt x="3520" y="350"/>
                      </a:lnTo>
                      <a:lnTo>
                        <a:pt x="3520" y="1890"/>
                      </a:lnTo>
                      <a:lnTo>
                        <a:pt x="3518" y="1931"/>
                      </a:lnTo>
                      <a:lnTo>
                        <a:pt x="3510" y="1970"/>
                      </a:lnTo>
                      <a:lnTo>
                        <a:pt x="3500" y="2009"/>
                      </a:lnTo>
                      <a:lnTo>
                        <a:pt x="3509" y="2028"/>
                      </a:lnTo>
                      <a:lnTo>
                        <a:pt x="3516" y="2049"/>
                      </a:lnTo>
                      <a:lnTo>
                        <a:pt x="3749" y="2983"/>
                      </a:lnTo>
                      <a:lnTo>
                        <a:pt x="3754" y="3006"/>
                      </a:lnTo>
                      <a:lnTo>
                        <a:pt x="3756" y="3029"/>
                      </a:lnTo>
                      <a:lnTo>
                        <a:pt x="3753" y="3060"/>
                      </a:lnTo>
                      <a:lnTo>
                        <a:pt x="3743" y="3090"/>
                      </a:lnTo>
                      <a:lnTo>
                        <a:pt x="3729" y="3116"/>
                      </a:lnTo>
                      <a:lnTo>
                        <a:pt x="3710" y="3140"/>
                      </a:lnTo>
                      <a:lnTo>
                        <a:pt x="3687" y="3158"/>
                      </a:lnTo>
                      <a:lnTo>
                        <a:pt x="3660" y="3173"/>
                      </a:lnTo>
                      <a:lnTo>
                        <a:pt x="3631" y="3182"/>
                      </a:lnTo>
                      <a:lnTo>
                        <a:pt x="3599" y="3186"/>
                      </a:lnTo>
                      <a:lnTo>
                        <a:pt x="157" y="3186"/>
                      </a:lnTo>
                      <a:lnTo>
                        <a:pt x="129" y="3183"/>
                      </a:lnTo>
                      <a:lnTo>
                        <a:pt x="101" y="3175"/>
                      </a:lnTo>
                      <a:lnTo>
                        <a:pt x="75" y="3163"/>
                      </a:lnTo>
                      <a:lnTo>
                        <a:pt x="52" y="3146"/>
                      </a:lnTo>
                      <a:lnTo>
                        <a:pt x="33" y="3125"/>
                      </a:lnTo>
                      <a:lnTo>
                        <a:pt x="18" y="3101"/>
                      </a:lnTo>
                      <a:lnTo>
                        <a:pt x="7" y="3075"/>
                      </a:lnTo>
                      <a:lnTo>
                        <a:pt x="1" y="3047"/>
                      </a:lnTo>
                      <a:lnTo>
                        <a:pt x="0" y="3019"/>
                      </a:lnTo>
                      <a:lnTo>
                        <a:pt x="5" y="2991"/>
                      </a:lnTo>
                      <a:lnTo>
                        <a:pt x="240" y="2049"/>
                      </a:lnTo>
                      <a:lnTo>
                        <a:pt x="247" y="2028"/>
                      </a:lnTo>
                      <a:lnTo>
                        <a:pt x="256" y="2009"/>
                      </a:lnTo>
                      <a:lnTo>
                        <a:pt x="245" y="1970"/>
                      </a:lnTo>
                      <a:lnTo>
                        <a:pt x="238" y="1931"/>
                      </a:lnTo>
                      <a:lnTo>
                        <a:pt x="236" y="1890"/>
                      </a:lnTo>
                      <a:lnTo>
                        <a:pt x="236" y="350"/>
                      </a:lnTo>
                      <a:lnTo>
                        <a:pt x="239" y="302"/>
                      </a:lnTo>
                      <a:lnTo>
                        <a:pt x="248" y="256"/>
                      </a:lnTo>
                      <a:lnTo>
                        <a:pt x="263" y="214"/>
                      </a:lnTo>
                      <a:lnTo>
                        <a:pt x="283" y="173"/>
                      </a:lnTo>
                      <a:lnTo>
                        <a:pt x="308" y="136"/>
                      </a:lnTo>
                      <a:lnTo>
                        <a:pt x="338" y="103"/>
                      </a:lnTo>
                      <a:lnTo>
                        <a:pt x="372" y="73"/>
                      </a:lnTo>
                      <a:lnTo>
                        <a:pt x="409" y="48"/>
                      </a:lnTo>
                      <a:lnTo>
                        <a:pt x="450" y="27"/>
                      </a:lnTo>
                      <a:lnTo>
                        <a:pt x="493" y="13"/>
                      </a:lnTo>
                      <a:lnTo>
                        <a:pt x="538" y="3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0" name="Google Shape;400;p4"/>
                <p:cNvSpPr/>
                <p:nvPr/>
              </p:nvSpPr>
              <p:spPr>
                <a:xfrm>
                  <a:off x="3982" y="4071"/>
                  <a:ext cx="108" cy="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" h="654" extrusionOk="0">
                      <a:moveTo>
                        <a:pt x="49" y="0"/>
                      </a:moveTo>
                      <a:lnTo>
                        <a:pt x="63" y="2"/>
                      </a:lnTo>
                      <a:lnTo>
                        <a:pt x="515" y="174"/>
                      </a:lnTo>
                      <a:lnTo>
                        <a:pt x="527" y="181"/>
                      </a:lnTo>
                      <a:lnTo>
                        <a:pt x="536" y="192"/>
                      </a:lnTo>
                      <a:lnTo>
                        <a:pt x="542" y="205"/>
                      </a:lnTo>
                      <a:lnTo>
                        <a:pt x="544" y="220"/>
                      </a:lnTo>
                      <a:lnTo>
                        <a:pt x="541" y="234"/>
                      </a:lnTo>
                      <a:lnTo>
                        <a:pt x="534" y="247"/>
                      </a:lnTo>
                      <a:lnTo>
                        <a:pt x="524" y="256"/>
                      </a:lnTo>
                      <a:lnTo>
                        <a:pt x="510" y="262"/>
                      </a:lnTo>
                      <a:lnTo>
                        <a:pt x="412" y="289"/>
                      </a:lnTo>
                      <a:lnTo>
                        <a:pt x="641" y="518"/>
                      </a:lnTo>
                      <a:lnTo>
                        <a:pt x="649" y="529"/>
                      </a:lnTo>
                      <a:lnTo>
                        <a:pt x="654" y="543"/>
                      </a:lnTo>
                      <a:lnTo>
                        <a:pt x="654" y="558"/>
                      </a:lnTo>
                      <a:lnTo>
                        <a:pt x="649" y="572"/>
                      </a:lnTo>
                      <a:lnTo>
                        <a:pt x="641" y="583"/>
                      </a:lnTo>
                      <a:lnTo>
                        <a:pt x="583" y="641"/>
                      </a:lnTo>
                      <a:lnTo>
                        <a:pt x="571" y="649"/>
                      </a:lnTo>
                      <a:lnTo>
                        <a:pt x="557" y="654"/>
                      </a:lnTo>
                      <a:lnTo>
                        <a:pt x="543" y="654"/>
                      </a:lnTo>
                      <a:lnTo>
                        <a:pt x="530" y="649"/>
                      </a:lnTo>
                      <a:lnTo>
                        <a:pt x="517" y="641"/>
                      </a:lnTo>
                      <a:lnTo>
                        <a:pt x="289" y="412"/>
                      </a:lnTo>
                      <a:lnTo>
                        <a:pt x="262" y="510"/>
                      </a:lnTo>
                      <a:lnTo>
                        <a:pt x="256" y="524"/>
                      </a:lnTo>
                      <a:lnTo>
                        <a:pt x="246" y="534"/>
                      </a:lnTo>
                      <a:lnTo>
                        <a:pt x="234" y="541"/>
                      </a:lnTo>
                      <a:lnTo>
                        <a:pt x="220" y="544"/>
                      </a:lnTo>
                      <a:lnTo>
                        <a:pt x="205" y="543"/>
                      </a:lnTo>
                      <a:lnTo>
                        <a:pt x="192" y="536"/>
                      </a:lnTo>
                      <a:lnTo>
                        <a:pt x="181" y="527"/>
                      </a:lnTo>
                      <a:lnTo>
                        <a:pt x="174" y="515"/>
                      </a:lnTo>
                      <a:lnTo>
                        <a:pt x="3" y="62"/>
                      </a:lnTo>
                      <a:lnTo>
                        <a:pt x="0" y="50"/>
                      </a:lnTo>
                      <a:lnTo>
                        <a:pt x="0" y="36"/>
                      </a:lnTo>
                      <a:lnTo>
                        <a:pt x="5" y="24"/>
                      </a:lnTo>
                      <a:lnTo>
                        <a:pt x="14" y="13"/>
                      </a:lnTo>
                      <a:lnTo>
                        <a:pt x="24" y="5"/>
                      </a:lnTo>
                      <a:lnTo>
                        <a:pt x="37" y="1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01" name="Google Shape;401;p4"/>
          <p:cNvSpPr/>
          <p:nvPr/>
        </p:nvSpPr>
        <p:spPr>
          <a:xfrm>
            <a:off x="1181100" y="1808310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2" name="Google Shape;402;p4"/>
          <p:cNvGrpSpPr/>
          <p:nvPr/>
        </p:nvGrpSpPr>
        <p:grpSpPr>
          <a:xfrm>
            <a:off x="5784168" y="2550763"/>
            <a:ext cx="536224" cy="536224"/>
            <a:chOff x="2104620" y="4162776"/>
            <a:chExt cx="536224" cy="536224"/>
          </a:xfrm>
        </p:grpSpPr>
        <p:sp>
          <p:nvSpPr>
            <p:cNvPr id="403" name="Google Shape;403;p4"/>
            <p:cNvSpPr/>
            <p:nvPr/>
          </p:nvSpPr>
          <p:spPr>
            <a:xfrm>
              <a:off x="2104620" y="4162776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4" name="Google Shape;404;p4"/>
            <p:cNvGrpSpPr/>
            <p:nvPr/>
          </p:nvGrpSpPr>
          <p:grpSpPr>
            <a:xfrm flipH="1">
              <a:off x="2256695" y="4288341"/>
              <a:ext cx="219494" cy="243283"/>
              <a:chOff x="4006850" y="1601788"/>
              <a:chExt cx="322263" cy="357188"/>
            </a:xfrm>
          </p:grpSpPr>
          <p:sp>
            <p:nvSpPr>
              <p:cNvPr id="405" name="Google Shape;405;p4"/>
              <p:cNvSpPr/>
              <p:nvPr/>
            </p:nvSpPr>
            <p:spPr>
              <a:xfrm>
                <a:off x="4125913" y="1674813"/>
                <a:ext cx="141288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963" extrusionOk="0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4006850" y="1725613"/>
                <a:ext cx="234950" cy="233363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2058" extrusionOk="0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4191000" y="1716088"/>
                <a:ext cx="111125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236" extrusionOk="0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4267200" y="1601788"/>
                <a:ext cx="61913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1016" extrusionOk="0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4211638" y="1727200"/>
                <a:ext cx="41275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51" extrusionOk="0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10" name="Google Shape;410;p4"/>
          <p:cNvSpPr/>
          <p:nvPr/>
        </p:nvSpPr>
        <p:spPr>
          <a:xfrm flipH="1">
            <a:off x="2202290" y="2681352"/>
            <a:ext cx="214826" cy="263746"/>
          </a:xfrm>
          <a:custGeom>
            <a:avLst/>
            <a:gdLst/>
            <a:ahLst/>
            <a:cxn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4"/>
          <p:cNvSpPr/>
          <p:nvPr/>
        </p:nvSpPr>
        <p:spPr>
          <a:xfrm>
            <a:off x="3508563" y="4394973"/>
            <a:ext cx="138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</a:rPr>
              <a:t>레이블 인코딩</a:t>
            </a:r>
            <a:endParaRPr sz="1100">
              <a:solidFill>
                <a:srgbClr val="3F3F3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4"/>
          <p:cNvSpPr/>
          <p:nvPr/>
        </p:nvSpPr>
        <p:spPr>
          <a:xfrm>
            <a:off x="5335100" y="3221618"/>
            <a:ext cx="138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</a:rPr>
              <a:t> 특성 변환</a:t>
            </a:r>
            <a:endParaRPr sz="1200" b="1">
              <a:solidFill>
                <a:srgbClr val="3F3F3F"/>
              </a:solidFill>
            </a:endParaRPr>
          </a:p>
        </p:txBody>
      </p:sp>
      <p:sp>
        <p:nvSpPr>
          <p:cNvPr id="413" name="Google Shape;413;p4"/>
          <p:cNvSpPr/>
          <p:nvPr/>
        </p:nvSpPr>
        <p:spPr>
          <a:xfrm>
            <a:off x="9138663" y="3191735"/>
            <a:ext cx="138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</a:rPr>
              <a:t>스케일링</a:t>
            </a:r>
            <a:endParaRPr sz="1200" b="1">
              <a:solidFill>
                <a:srgbClr val="3F3F3F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14" name="Google Shape;414;p4"/>
          <p:cNvGrpSpPr/>
          <p:nvPr/>
        </p:nvGrpSpPr>
        <p:grpSpPr>
          <a:xfrm>
            <a:off x="7665040" y="4753386"/>
            <a:ext cx="536224" cy="536224"/>
            <a:chOff x="2069418" y="3105945"/>
            <a:chExt cx="536224" cy="536224"/>
          </a:xfrm>
        </p:grpSpPr>
        <p:sp>
          <p:nvSpPr>
            <p:cNvPr id="415" name="Google Shape;415;p4"/>
            <p:cNvSpPr/>
            <p:nvPr/>
          </p:nvSpPr>
          <p:spPr>
            <a:xfrm>
              <a:off x="2069418" y="3105945"/>
              <a:ext cx="536224" cy="536224"/>
            </a:xfrm>
            <a:prstGeom prst="ellipse">
              <a:avLst/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16" name="Google Shape;416;p4"/>
            <p:cNvGrpSpPr/>
            <p:nvPr/>
          </p:nvGrpSpPr>
          <p:grpSpPr>
            <a:xfrm flipH="1">
              <a:off x="2190492" y="3253612"/>
              <a:ext cx="283987" cy="240890"/>
              <a:chOff x="3723" y="3943"/>
              <a:chExt cx="626" cy="531"/>
            </a:xfrm>
          </p:grpSpPr>
          <p:sp>
            <p:nvSpPr>
              <p:cNvPr id="417" name="Google Shape;417;p4"/>
              <p:cNvSpPr/>
              <p:nvPr/>
            </p:nvSpPr>
            <p:spPr>
              <a:xfrm>
                <a:off x="3723" y="3943"/>
                <a:ext cx="626" cy="531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3186" extrusionOk="0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8" name="Google Shape;418;p4"/>
              <p:cNvSpPr/>
              <p:nvPr/>
            </p:nvSpPr>
            <p:spPr>
              <a:xfrm>
                <a:off x="3982" y="4071"/>
                <a:ext cx="108" cy="109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54" extrusionOk="0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19" name="Google Shape;419;p4"/>
          <p:cNvSpPr/>
          <p:nvPr/>
        </p:nvSpPr>
        <p:spPr>
          <a:xfrm>
            <a:off x="9567882" y="2537834"/>
            <a:ext cx="536100" cy="536100"/>
          </a:xfrm>
          <a:prstGeom prst="ellipse">
            <a:avLst/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20" name="Google Shape;420;p4"/>
          <p:cNvGrpSpPr/>
          <p:nvPr/>
        </p:nvGrpSpPr>
        <p:grpSpPr>
          <a:xfrm flipH="1">
            <a:off x="9719966" y="2663389"/>
            <a:ext cx="219494" cy="243280"/>
            <a:chOff x="4006850" y="1601788"/>
            <a:chExt cx="322264" cy="357187"/>
          </a:xfrm>
        </p:grpSpPr>
        <p:sp>
          <p:nvSpPr>
            <p:cNvPr id="421" name="Google Shape;421;p4"/>
            <p:cNvSpPr/>
            <p:nvPr/>
          </p:nvSpPr>
          <p:spPr>
            <a:xfrm>
              <a:off x="4125913" y="1674813"/>
              <a:ext cx="141288" cy="109539"/>
            </a:xfrm>
            <a:custGeom>
              <a:avLst/>
              <a:gdLst/>
              <a:ahLst/>
              <a:cxnLst/>
              <a:rect l="l" t="t" r="r" b="b"/>
              <a:pathLst>
                <a:path w="1255" h="963" extrusionOk="0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4006850" y="1725613"/>
              <a:ext cx="234949" cy="233362"/>
            </a:xfrm>
            <a:custGeom>
              <a:avLst/>
              <a:gdLst/>
              <a:ahLst/>
              <a:cxnLst/>
              <a:rect l="l" t="t" r="r" b="b"/>
              <a:pathLst>
                <a:path w="2072" h="2058" extrusionOk="0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4191000" y="1716088"/>
              <a:ext cx="111126" cy="141287"/>
            </a:xfrm>
            <a:custGeom>
              <a:avLst/>
              <a:gdLst/>
              <a:ahLst/>
              <a:cxnLst/>
              <a:rect l="l" t="t" r="r" b="b"/>
              <a:pathLst>
                <a:path w="984" h="1236" extrusionOk="0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4267200" y="1601788"/>
              <a:ext cx="61914" cy="114300"/>
            </a:xfrm>
            <a:custGeom>
              <a:avLst/>
              <a:gdLst/>
              <a:ahLst/>
              <a:cxnLst/>
              <a:rect l="l" t="t" r="r" b="b"/>
              <a:pathLst>
                <a:path w="546" h="1016" extrusionOk="0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4211638" y="1727200"/>
              <a:ext cx="41275" cy="39688"/>
            </a:xfrm>
            <a:custGeom>
              <a:avLst/>
              <a:gdLst/>
              <a:ahLst/>
              <a:cxnLst/>
              <a:rect l="l" t="t" r="r" b="b"/>
              <a:pathLst>
                <a:path w="366" h="351" extrusionOk="0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26" name="Google Shape;426;p4"/>
          <p:cNvSpPr txBox="1"/>
          <p:nvPr/>
        </p:nvSpPr>
        <p:spPr>
          <a:xfrm>
            <a:off x="9648050" y="524550"/>
            <a:ext cx="200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4"/>
          <p:cNvSpPr/>
          <p:nvPr/>
        </p:nvSpPr>
        <p:spPr>
          <a:xfrm>
            <a:off x="7242113" y="4279818"/>
            <a:ext cx="138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F3F3F"/>
                </a:solidFill>
              </a:rPr>
              <a:t>가공필드 생성 </a:t>
            </a:r>
            <a:endParaRPr sz="1200" b="1">
              <a:solidFill>
                <a:srgbClr val="3F3F3F"/>
              </a:solidFill>
            </a:endParaRPr>
          </a:p>
        </p:txBody>
      </p:sp>
      <p:grpSp>
        <p:nvGrpSpPr>
          <p:cNvPr id="428" name="Google Shape;428;p4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429" name="Google Shape;429;p4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430" name="Google Shape;430;p4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Preprocessing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432" name="Google Shape;432;p4"/>
            <p:cNvPicPr preferRelativeResize="0"/>
            <p:nvPr/>
          </p:nvPicPr>
          <p:blipFill>
            <a:blip r:embed="rId3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4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f7e6e822f_3_611"/>
          <p:cNvSpPr/>
          <p:nvPr/>
        </p:nvSpPr>
        <p:spPr>
          <a:xfrm>
            <a:off x="374700" y="524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gff7e6e822f_3_611"/>
          <p:cNvSpPr txBox="1"/>
          <p:nvPr/>
        </p:nvSpPr>
        <p:spPr>
          <a:xfrm>
            <a:off x="9648050" y="524550"/>
            <a:ext cx="200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gff7e6e822f_3_611"/>
          <p:cNvSpPr/>
          <p:nvPr/>
        </p:nvSpPr>
        <p:spPr>
          <a:xfrm>
            <a:off x="1334425" y="1482575"/>
            <a:ext cx="3105900" cy="1532400"/>
          </a:xfrm>
          <a:prstGeom prst="roundRect">
            <a:avLst>
              <a:gd name="adj" fmla="val 14334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gff7e6e822f_3_611"/>
          <p:cNvSpPr txBox="1"/>
          <p:nvPr/>
        </p:nvSpPr>
        <p:spPr>
          <a:xfrm>
            <a:off x="1334425" y="1884925"/>
            <a:ext cx="29481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ID : 고유한 id가 아닌 단순 연번</a:t>
            </a:r>
            <a:endParaRPr sz="1300">
              <a:solidFill>
                <a:srgbClr val="3F3F3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oral : 모든 데이터값이 같은 값</a:t>
            </a:r>
            <a:endParaRPr/>
          </a:p>
        </p:txBody>
      </p:sp>
      <p:cxnSp>
        <p:nvCxnSpPr>
          <p:cNvPr id="442" name="Google Shape;442;gff7e6e822f_3_611"/>
          <p:cNvCxnSpPr/>
          <p:nvPr/>
        </p:nvCxnSpPr>
        <p:spPr>
          <a:xfrm>
            <a:off x="970400" y="5786775"/>
            <a:ext cx="9928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43" name="Google Shape;443;gff7e6e822f_3_611"/>
          <p:cNvSpPr/>
          <p:nvPr/>
        </p:nvSpPr>
        <p:spPr>
          <a:xfrm>
            <a:off x="1334425" y="3665075"/>
            <a:ext cx="3431700" cy="1385400"/>
          </a:xfrm>
          <a:prstGeom prst="roundRect">
            <a:avLst>
              <a:gd name="adj" fmla="val 10459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44" name="Google Shape;444;gff7e6e822f_3_611"/>
          <p:cNvGrpSpPr/>
          <p:nvPr/>
        </p:nvGrpSpPr>
        <p:grpSpPr>
          <a:xfrm>
            <a:off x="1009868" y="3276248"/>
            <a:ext cx="2341670" cy="756009"/>
            <a:chOff x="5042330" y="2367448"/>
            <a:chExt cx="2341670" cy="756009"/>
          </a:xfrm>
        </p:grpSpPr>
        <p:sp>
          <p:nvSpPr>
            <p:cNvPr id="445" name="Google Shape;445;gff7e6e822f_3_611"/>
            <p:cNvSpPr/>
            <p:nvPr/>
          </p:nvSpPr>
          <p:spPr>
            <a:xfrm>
              <a:off x="5512175" y="2594075"/>
              <a:ext cx="18717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46" name="Google Shape;446;gff7e6e822f_3_611"/>
            <p:cNvGrpSpPr/>
            <p:nvPr/>
          </p:nvGrpSpPr>
          <p:grpSpPr>
            <a:xfrm>
              <a:off x="5042330" y="2367448"/>
              <a:ext cx="1059488" cy="756009"/>
              <a:chOff x="540500" y="2056410"/>
              <a:chExt cx="1245724" cy="888900"/>
            </a:xfrm>
          </p:grpSpPr>
          <p:sp>
            <p:nvSpPr>
              <p:cNvPr id="447" name="Google Shape;447;gff7e6e822f_3_611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8" name="Google Shape;448;gff7e6e822f_3_611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9" name="Google Shape;449;gff7e6e822f_3_611"/>
              <p:cNvSpPr/>
              <p:nvPr/>
            </p:nvSpPr>
            <p:spPr>
              <a:xfrm>
                <a:off x="681073" y="2535130"/>
                <a:ext cx="6303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Step</a:t>
                </a:r>
                <a:r>
                  <a:rPr lang="en-US" sz="6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.</a:t>
                </a:r>
                <a:r>
                  <a:rPr lang="en-US" sz="9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2</a:t>
                </a:r>
                <a:endParaRPr sz="1300"/>
              </a:p>
            </p:txBody>
          </p:sp>
          <p:sp>
            <p:nvSpPr>
              <p:cNvPr id="450" name="Google Shape;450;gff7e6e822f_3_611"/>
              <p:cNvSpPr txBox="1"/>
              <p:nvPr/>
            </p:nvSpPr>
            <p:spPr>
              <a:xfrm>
                <a:off x="1311324" y="2316244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  <p:sp>
          <p:nvSpPr>
            <p:cNvPr id="451" name="Google Shape;451;gff7e6e822f_3_611"/>
            <p:cNvSpPr txBox="1"/>
            <p:nvPr/>
          </p:nvSpPr>
          <p:spPr>
            <a:xfrm>
              <a:off x="5930200" y="2578625"/>
              <a:ext cx="145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레이블 인코딩</a:t>
              </a:r>
              <a:endParaRPr/>
            </a:p>
          </p:txBody>
        </p:sp>
      </p:grpSp>
      <p:sp>
        <p:nvSpPr>
          <p:cNvPr id="452" name="Google Shape;452;gff7e6e822f_3_611"/>
          <p:cNvSpPr txBox="1"/>
          <p:nvPr/>
        </p:nvSpPr>
        <p:spPr>
          <a:xfrm>
            <a:off x="1334425" y="4051475"/>
            <a:ext cx="34986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gender, tartar : object를 float으로 변환</a:t>
            </a:r>
            <a:endParaRPr sz="1300">
              <a:solidFill>
                <a:srgbClr val="3F3F3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LabelEncoder()사용</a:t>
            </a:r>
            <a:endParaRPr sz="1300">
              <a:solidFill>
                <a:srgbClr val="3F3F3F"/>
              </a:solidFill>
            </a:endParaRPr>
          </a:p>
        </p:txBody>
      </p:sp>
      <p:cxnSp>
        <p:nvCxnSpPr>
          <p:cNvPr id="453" name="Google Shape;453;gff7e6e822f_3_611"/>
          <p:cNvCxnSpPr/>
          <p:nvPr/>
        </p:nvCxnSpPr>
        <p:spPr>
          <a:xfrm>
            <a:off x="1084470" y="3180910"/>
            <a:ext cx="98976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454" name="Google Shape;454;gff7e6e822f_3_611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455" name="Google Shape;455;gff7e6e822f_3_611"/>
            <p:cNvGrpSpPr/>
            <p:nvPr/>
          </p:nvGrpSpPr>
          <p:grpSpPr>
            <a:xfrm>
              <a:off x="0" y="50"/>
              <a:ext cx="12192000" cy="756016"/>
              <a:chOff x="0" y="50"/>
              <a:chExt cx="12192000" cy="756016"/>
            </a:xfrm>
          </p:grpSpPr>
          <p:sp>
            <p:nvSpPr>
              <p:cNvPr id="456" name="Google Shape;456;gff7e6e822f_3_611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700" b="1">
                    <a:solidFill>
                      <a:srgbClr val="FEFDA3"/>
                    </a:solidFill>
                  </a:rPr>
                  <a:t>Preprocessing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457" name="Google Shape;457;gff7e6e822f_3_611"/>
              <p:cNvSpPr/>
              <p:nvPr/>
            </p:nvSpPr>
            <p:spPr>
              <a:xfrm>
                <a:off x="501650" y="378069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8" name="Google Shape;458;gff7e6e822f_3_611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9" name="Google Shape;459;gff7e6e822f_3_611"/>
              <p:cNvSpPr/>
              <p:nvPr/>
            </p:nvSpPr>
            <p:spPr>
              <a:xfrm>
                <a:off x="645624" y="539839"/>
                <a:ext cx="193500" cy="193500"/>
              </a:xfrm>
              <a:prstGeom prst="ellipse">
                <a:avLst/>
              </a:prstGeom>
              <a:solidFill>
                <a:srgbClr val="4999B6"/>
              </a:solidFill>
              <a:ln w="9525" cap="flat" cmpd="sng">
                <a:solidFill>
                  <a:srgbClr val="C9E4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0" name="Google Shape;460;gff7e6e822f_3_611"/>
              <p:cNvSpPr/>
              <p:nvPr/>
            </p:nvSpPr>
            <p:spPr>
              <a:xfrm>
                <a:off x="379461" y="634680"/>
                <a:ext cx="183662" cy="121386"/>
              </a:xfrm>
              <a:custGeom>
                <a:avLst/>
                <a:gdLst/>
                <a:ahLst/>
                <a:cxnLst/>
                <a:rect l="l" t="t" r="r" b="b"/>
                <a:pathLst>
                  <a:path w="183662" h="121386" extrusionOk="0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1" name="Google Shape;461;gff7e6e822f_3_611"/>
              <p:cNvSpPr/>
              <p:nvPr/>
            </p:nvSpPr>
            <p:spPr>
              <a:xfrm>
                <a:off x="813252" y="422336"/>
                <a:ext cx="140700" cy="140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462" name="Google Shape;462;gff7e6e822f_3_611"/>
            <p:cNvPicPr preferRelativeResize="0"/>
            <p:nvPr/>
          </p:nvPicPr>
          <p:blipFill>
            <a:blip r:embed="rId3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gff7e6e822f_3_611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4" name="Google Shape;464;gff7e6e822f_3_6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450" y="1555999"/>
            <a:ext cx="4594650" cy="13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ff7e6e822f_3_6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2448" y="3552550"/>
            <a:ext cx="4594650" cy="2078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gff7e6e822f_3_611"/>
          <p:cNvGrpSpPr/>
          <p:nvPr/>
        </p:nvGrpSpPr>
        <p:grpSpPr>
          <a:xfrm>
            <a:off x="1009868" y="1066198"/>
            <a:ext cx="2558459" cy="756009"/>
            <a:chOff x="5042330" y="2367448"/>
            <a:chExt cx="2558459" cy="756009"/>
          </a:xfrm>
        </p:grpSpPr>
        <p:sp>
          <p:nvSpPr>
            <p:cNvPr id="467" name="Google Shape;467;gff7e6e822f_3_611"/>
            <p:cNvSpPr/>
            <p:nvPr/>
          </p:nvSpPr>
          <p:spPr>
            <a:xfrm>
              <a:off x="5512189" y="2594075"/>
              <a:ext cx="20886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68" name="Google Shape;468;gff7e6e822f_3_611"/>
            <p:cNvGrpSpPr/>
            <p:nvPr/>
          </p:nvGrpSpPr>
          <p:grpSpPr>
            <a:xfrm>
              <a:off x="5042330" y="2367448"/>
              <a:ext cx="1059488" cy="756009"/>
              <a:chOff x="540500" y="2056410"/>
              <a:chExt cx="1245724" cy="888900"/>
            </a:xfrm>
          </p:grpSpPr>
          <p:sp>
            <p:nvSpPr>
              <p:cNvPr id="469" name="Google Shape;469;gff7e6e822f_3_611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0" name="Google Shape;470;gff7e6e822f_3_611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1" name="Google Shape;471;gff7e6e822f_3_611"/>
              <p:cNvSpPr/>
              <p:nvPr/>
            </p:nvSpPr>
            <p:spPr>
              <a:xfrm>
                <a:off x="681073" y="2535130"/>
                <a:ext cx="6303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Step</a:t>
                </a:r>
                <a:r>
                  <a:rPr lang="en-US" sz="6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.</a:t>
                </a:r>
                <a:r>
                  <a:rPr lang="en-US" sz="9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1</a:t>
                </a:r>
                <a:endParaRPr sz="1300"/>
              </a:p>
            </p:txBody>
          </p:sp>
          <p:sp>
            <p:nvSpPr>
              <p:cNvPr id="472" name="Google Shape;472;gff7e6e822f_3_611"/>
              <p:cNvSpPr txBox="1"/>
              <p:nvPr/>
            </p:nvSpPr>
            <p:spPr>
              <a:xfrm>
                <a:off x="1311324" y="2316244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  <p:sp>
          <p:nvSpPr>
            <p:cNvPr id="473" name="Google Shape;473;gff7e6e822f_3_611"/>
            <p:cNvSpPr txBox="1"/>
            <p:nvPr/>
          </p:nvSpPr>
          <p:spPr>
            <a:xfrm>
              <a:off x="5980725" y="2594063"/>
              <a:ext cx="145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불필요 컬럼 제거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f7e6e822f_3_744"/>
          <p:cNvSpPr/>
          <p:nvPr/>
        </p:nvSpPr>
        <p:spPr>
          <a:xfrm>
            <a:off x="374700" y="524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ff7e6e822f_3_744"/>
          <p:cNvSpPr txBox="1"/>
          <p:nvPr/>
        </p:nvSpPr>
        <p:spPr>
          <a:xfrm>
            <a:off x="9648050" y="524550"/>
            <a:ext cx="200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gff7e6e822f_3_744"/>
          <p:cNvSpPr/>
          <p:nvPr/>
        </p:nvSpPr>
        <p:spPr>
          <a:xfrm>
            <a:off x="1312425" y="1932800"/>
            <a:ext cx="2946300" cy="3696600"/>
          </a:xfrm>
          <a:prstGeom prst="roundRect">
            <a:avLst>
              <a:gd name="adj" fmla="val 14334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1" name="Google Shape;481;gff7e6e822f_3_744"/>
          <p:cNvGrpSpPr/>
          <p:nvPr/>
        </p:nvGrpSpPr>
        <p:grpSpPr>
          <a:xfrm>
            <a:off x="987868" y="1543973"/>
            <a:ext cx="2341545" cy="756009"/>
            <a:chOff x="5042330" y="2367448"/>
            <a:chExt cx="2341545" cy="756009"/>
          </a:xfrm>
        </p:grpSpPr>
        <p:sp>
          <p:nvSpPr>
            <p:cNvPr id="482" name="Google Shape;482;gff7e6e822f_3_744"/>
            <p:cNvSpPr/>
            <p:nvPr/>
          </p:nvSpPr>
          <p:spPr>
            <a:xfrm>
              <a:off x="5512175" y="2594075"/>
              <a:ext cx="18717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3" name="Google Shape;483;gff7e6e822f_3_744"/>
            <p:cNvGrpSpPr/>
            <p:nvPr/>
          </p:nvGrpSpPr>
          <p:grpSpPr>
            <a:xfrm>
              <a:off x="5042330" y="2367448"/>
              <a:ext cx="1059488" cy="756009"/>
              <a:chOff x="540500" y="2056410"/>
              <a:chExt cx="1245724" cy="888900"/>
            </a:xfrm>
          </p:grpSpPr>
          <p:sp>
            <p:nvSpPr>
              <p:cNvPr id="484" name="Google Shape;484;gff7e6e822f_3_744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5" name="Google Shape;485;gff7e6e822f_3_744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6" name="Google Shape;486;gff7e6e822f_3_744"/>
              <p:cNvSpPr/>
              <p:nvPr/>
            </p:nvSpPr>
            <p:spPr>
              <a:xfrm>
                <a:off x="681069" y="2535142"/>
                <a:ext cx="6078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Step</a:t>
                </a:r>
                <a:r>
                  <a:rPr lang="en-US" sz="5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.</a:t>
                </a:r>
                <a:r>
                  <a:rPr lang="en-US" sz="8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3</a:t>
                </a:r>
                <a:endParaRPr sz="1200"/>
              </a:p>
            </p:txBody>
          </p:sp>
          <p:sp>
            <p:nvSpPr>
              <p:cNvPr id="487" name="Google Shape;487;gff7e6e822f_3_744"/>
              <p:cNvSpPr txBox="1"/>
              <p:nvPr/>
            </p:nvSpPr>
            <p:spPr>
              <a:xfrm>
                <a:off x="1311324" y="2316244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  <p:sp>
          <p:nvSpPr>
            <p:cNvPr id="488" name="Google Shape;488;gff7e6e822f_3_744"/>
            <p:cNvSpPr txBox="1"/>
            <p:nvPr/>
          </p:nvSpPr>
          <p:spPr>
            <a:xfrm>
              <a:off x="5854275" y="2594075"/>
              <a:ext cx="145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특성 변환</a:t>
              </a:r>
              <a:endParaRPr/>
            </a:p>
          </p:txBody>
        </p:sp>
      </p:grpSp>
      <p:sp>
        <p:nvSpPr>
          <p:cNvPr id="489" name="Google Shape;489;gff7e6e822f_3_744"/>
          <p:cNvSpPr txBox="1"/>
          <p:nvPr/>
        </p:nvSpPr>
        <p:spPr>
          <a:xfrm>
            <a:off x="1312425" y="2243000"/>
            <a:ext cx="28056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시력 데이터 범주화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0.1~0.9 나쁨(1)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1.0~1.5 보통(2)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1.6~2.0 좋음(3)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9.9 실명(4)</a:t>
            </a:r>
            <a:endParaRPr sz="1300">
              <a:solidFill>
                <a:srgbClr val="3F3F3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청력 데이터 재편집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1, 2로 구성된 데이터를   0, 1로 변환</a:t>
            </a:r>
            <a:endParaRPr sz="1300">
              <a:solidFill>
                <a:srgbClr val="3F3F3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Urine protein 범주화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6단계의 데이터를 0~2단계로 변환</a:t>
            </a:r>
            <a:endParaRPr sz="1300">
              <a:solidFill>
                <a:srgbClr val="3F3F3F"/>
              </a:solidFill>
            </a:endParaRPr>
          </a:p>
        </p:txBody>
      </p:sp>
      <p:cxnSp>
        <p:nvCxnSpPr>
          <p:cNvPr id="490" name="Google Shape;490;gff7e6e822f_3_744"/>
          <p:cNvCxnSpPr/>
          <p:nvPr/>
        </p:nvCxnSpPr>
        <p:spPr>
          <a:xfrm>
            <a:off x="1131900" y="6144175"/>
            <a:ext cx="9928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91" name="Google Shape;491;gff7e6e822f_3_744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2" name="Google Shape;492;gff7e6e822f_3_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575" y="1346913"/>
            <a:ext cx="5653077" cy="472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gff7e6e822f_3_744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494" name="Google Shape;494;gff7e6e822f_3_744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495" name="Google Shape;495;gff7e6e822f_3_744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Preprocessing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496" name="Google Shape;496;gff7e6e822f_3_744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497" name="Google Shape;497;gff7e6e822f_3_744"/>
            <p:cNvPicPr preferRelativeResize="0"/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f7e6e822f_3_782"/>
          <p:cNvSpPr/>
          <p:nvPr/>
        </p:nvSpPr>
        <p:spPr>
          <a:xfrm>
            <a:off x="374700" y="524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gff7e6e822f_3_782"/>
          <p:cNvSpPr txBox="1"/>
          <p:nvPr/>
        </p:nvSpPr>
        <p:spPr>
          <a:xfrm>
            <a:off x="9648050" y="524550"/>
            <a:ext cx="200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gff7e6e822f_3_782"/>
          <p:cNvSpPr/>
          <p:nvPr/>
        </p:nvSpPr>
        <p:spPr>
          <a:xfrm>
            <a:off x="3587175" y="2012950"/>
            <a:ext cx="4798800" cy="2250000"/>
          </a:xfrm>
          <a:prstGeom prst="roundRect">
            <a:avLst>
              <a:gd name="adj" fmla="val 14334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05" name="Google Shape;505;gff7e6e822f_3_782"/>
          <p:cNvGrpSpPr/>
          <p:nvPr/>
        </p:nvGrpSpPr>
        <p:grpSpPr>
          <a:xfrm>
            <a:off x="3262618" y="1624123"/>
            <a:ext cx="2341670" cy="756009"/>
            <a:chOff x="5042330" y="2367448"/>
            <a:chExt cx="2341670" cy="756009"/>
          </a:xfrm>
        </p:grpSpPr>
        <p:sp>
          <p:nvSpPr>
            <p:cNvPr id="506" name="Google Shape;506;gff7e6e822f_3_782"/>
            <p:cNvSpPr/>
            <p:nvPr/>
          </p:nvSpPr>
          <p:spPr>
            <a:xfrm>
              <a:off x="5512175" y="2594075"/>
              <a:ext cx="18717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07" name="Google Shape;507;gff7e6e822f_3_782"/>
            <p:cNvGrpSpPr/>
            <p:nvPr/>
          </p:nvGrpSpPr>
          <p:grpSpPr>
            <a:xfrm>
              <a:off x="5042330" y="2367448"/>
              <a:ext cx="1059488" cy="756009"/>
              <a:chOff x="540500" y="2056410"/>
              <a:chExt cx="1245724" cy="888900"/>
            </a:xfrm>
          </p:grpSpPr>
          <p:sp>
            <p:nvSpPr>
              <p:cNvPr id="508" name="Google Shape;508;gff7e6e822f_3_782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9" name="Google Shape;509;gff7e6e822f_3_782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0" name="Google Shape;510;gff7e6e822f_3_782"/>
              <p:cNvSpPr/>
              <p:nvPr/>
            </p:nvSpPr>
            <p:spPr>
              <a:xfrm>
                <a:off x="681069" y="2535142"/>
                <a:ext cx="6078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Step</a:t>
                </a:r>
                <a:r>
                  <a:rPr lang="en-US" sz="5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.</a:t>
                </a:r>
                <a:r>
                  <a:rPr lang="en-US" sz="8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4</a:t>
                </a:r>
                <a:endParaRPr sz="1200"/>
              </a:p>
            </p:txBody>
          </p:sp>
          <p:sp>
            <p:nvSpPr>
              <p:cNvPr id="511" name="Google Shape;511;gff7e6e822f_3_782"/>
              <p:cNvSpPr txBox="1"/>
              <p:nvPr/>
            </p:nvSpPr>
            <p:spPr>
              <a:xfrm>
                <a:off x="1311324" y="2316244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  <p:sp>
          <p:nvSpPr>
            <p:cNvPr id="512" name="Google Shape;512;gff7e6e822f_3_782"/>
            <p:cNvSpPr txBox="1"/>
            <p:nvPr/>
          </p:nvSpPr>
          <p:spPr>
            <a:xfrm>
              <a:off x="5930200" y="2578625"/>
              <a:ext cx="145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가공필드 생성</a:t>
              </a:r>
              <a:endParaRPr/>
            </a:p>
          </p:txBody>
        </p:sp>
      </p:grpSp>
      <p:sp>
        <p:nvSpPr>
          <p:cNvPr id="513" name="Google Shape;513;gff7e6e822f_3_782"/>
          <p:cNvSpPr txBox="1"/>
          <p:nvPr/>
        </p:nvSpPr>
        <p:spPr>
          <a:xfrm>
            <a:off x="3587175" y="2323150"/>
            <a:ext cx="48600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BMI (체질량 지수)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bmi = kg/m**2</a:t>
            </a:r>
            <a:endParaRPr sz="1300">
              <a:solidFill>
                <a:srgbClr val="3F3F3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WWI (비만 지수)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지방과 근육량을 분리해 비만도를 측정할 수 있는 지수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wwi = waist(cm)/np.sqrt(weight(kg))</a:t>
            </a:r>
            <a:endParaRPr sz="1300">
              <a:solidFill>
                <a:srgbClr val="3F3F3F"/>
              </a:solidFill>
            </a:endParaRPr>
          </a:p>
        </p:txBody>
      </p:sp>
      <p:cxnSp>
        <p:nvCxnSpPr>
          <p:cNvPr id="514" name="Google Shape;514;gff7e6e822f_3_782"/>
          <p:cNvCxnSpPr/>
          <p:nvPr/>
        </p:nvCxnSpPr>
        <p:spPr>
          <a:xfrm>
            <a:off x="1131900" y="5835425"/>
            <a:ext cx="9928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15" name="Google Shape;515;gff7e6e822f_3_782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6" name="Google Shape;516;gff7e6e822f_3_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013" y="4419450"/>
            <a:ext cx="7172325" cy="120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gff7e6e822f_3_782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518" name="Google Shape;518;gff7e6e822f_3_782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519" name="Google Shape;519;gff7e6e822f_3_782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Preprocessing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520" name="Google Shape;520;gff7e6e822f_3_782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521" name="Google Shape;521;gff7e6e822f_3_782"/>
            <p:cNvPicPr preferRelativeResize="0"/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f7e6e822f_3_808"/>
          <p:cNvSpPr/>
          <p:nvPr/>
        </p:nvSpPr>
        <p:spPr>
          <a:xfrm>
            <a:off x="374700" y="524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gff7e6e822f_3_808"/>
          <p:cNvSpPr txBox="1"/>
          <p:nvPr/>
        </p:nvSpPr>
        <p:spPr>
          <a:xfrm>
            <a:off x="9648050" y="524550"/>
            <a:ext cx="2002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gff7e6e822f_3_808"/>
          <p:cNvSpPr/>
          <p:nvPr/>
        </p:nvSpPr>
        <p:spPr>
          <a:xfrm>
            <a:off x="1312425" y="2694800"/>
            <a:ext cx="3742200" cy="2238900"/>
          </a:xfrm>
          <a:prstGeom prst="roundRect">
            <a:avLst>
              <a:gd name="adj" fmla="val 14334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29" name="Google Shape;529;gff7e6e822f_3_808"/>
          <p:cNvGrpSpPr/>
          <p:nvPr/>
        </p:nvGrpSpPr>
        <p:grpSpPr>
          <a:xfrm>
            <a:off x="987868" y="2305973"/>
            <a:ext cx="2341670" cy="756009"/>
            <a:chOff x="5042330" y="2367448"/>
            <a:chExt cx="2341670" cy="756009"/>
          </a:xfrm>
        </p:grpSpPr>
        <p:sp>
          <p:nvSpPr>
            <p:cNvPr id="530" name="Google Shape;530;gff7e6e822f_3_808"/>
            <p:cNvSpPr/>
            <p:nvPr/>
          </p:nvSpPr>
          <p:spPr>
            <a:xfrm>
              <a:off x="5512175" y="2594075"/>
              <a:ext cx="18717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31" name="Google Shape;531;gff7e6e822f_3_808"/>
            <p:cNvGrpSpPr/>
            <p:nvPr/>
          </p:nvGrpSpPr>
          <p:grpSpPr>
            <a:xfrm>
              <a:off x="5042330" y="2367448"/>
              <a:ext cx="1059488" cy="756009"/>
              <a:chOff x="540500" y="2056410"/>
              <a:chExt cx="1245724" cy="888900"/>
            </a:xfrm>
          </p:grpSpPr>
          <p:sp>
            <p:nvSpPr>
              <p:cNvPr id="532" name="Google Shape;532;gff7e6e822f_3_808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3" name="Google Shape;533;gff7e6e822f_3_808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4" name="Google Shape;534;gff7e6e822f_3_808"/>
              <p:cNvSpPr/>
              <p:nvPr/>
            </p:nvSpPr>
            <p:spPr>
              <a:xfrm>
                <a:off x="681069" y="2535142"/>
                <a:ext cx="6078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Step</a:t>
                </a:r>
                <a:r>
                  <a:rPr lang="en-US" sz="5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.</a:t>
                </a:r>
                <a:r>
                  <a:rPr lang="en-US" sz="850">
                    <a:solidFill>
                      <a:srgbClr val="59595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5</a:t>
                </a:r>
                <a:endParaRPr sz="1200"/>
              </a:p>
            </p:txBody>
          </p:sp>
          <p:sp>
            <p:nvSpPr>
              <p:cNvPr id="535" name="Google Shape;535;gff7e6e822f_3_808"/>
              <p:cNvSpPr txBox="1"/>
              <p:nvPr/>
            </p:nvSpPr>
            <p:spPr>
              <a:xfrm>
                <a:off x="1311324" y="2316244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  <p:sp>
          <p:nvSpPr>
            <p:cNvPr id="536" name="Google Shape;536;gff7e6e822f_3_808"/>
            <p:cNvSpPr txBox="1"/>
            <p:nvPr/>
          </p:nvSpPr>
          <p:spPr>
            <a:xfrm>
              <a:off x="5930200" y="2578625"/>
              <a:ext cx="145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스케일러 생성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37" name="Google Shape;537;gff7e6e822f_3_808"/>
          <p:cNvSpPr txBox="1"/>
          <p:nvPr/>
        </p:nvSpPr>
        <p:spPr>
          <a:xfrm>
            <a:off x="1312425" y="3005000"/>
            <a:ext cx="3742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>
                <a:solidFill>
                  <a:srgbClr val="3F3F3F"/>
                </a:solidFill>
              </a:rPr>
              <a:t>연속형 데이터에 각기 다른 스케일러를 비교적용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Standard Scaler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Min Max Scaler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Robust Scaler</a:t>
            </a:r>
            <a:endParaRPr sz="1300">
              <a:solidFill>
                <a:srgbClr val="3F3F3F"/>
              </a:solidFill>
            </a:endParaRPr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○"/>
            </a:pPr>
            <a:r>
              <a:rPr lang="en-US" sz="1300">
                <a:solidFill>
                  <a:srgbClr val="3F3F3F"/>
                </a:solidFill>
              </a:rPr>
              <a:t>log Scaler</a:t>
            </a:r>
            <a:endParaRPr sz="1300">
              <a:solidFill>
                <a:srgbClr val="3F3F3F"/>
              </a:solidFill>
            </a:endParaRPr>
          </a:p>
        </p:txBody>
      </p:sp>
      <p:cxnSp>
        <p:nvCxnSpPr>
          <p:cNvPr id="538" name="Google Shape;538;gff7e6e822f_3_808"/>
          <p:cNvCxnSpPr/>
          <p:nvPr/>
        </p:nvCxnSpPr>
        <p:spPr>
          <a:xfrm>
            <a:off x="1066400" y="6097400"/>
            <a:ext cx="9928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39" name="Google Shape;539;gff7e6e822f_3_808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0" name="Google Shape;540;gff7e6e822f_3_808"/>
          <p:cNvGrpSpPr/>
          <p:nvPr/>
        </p:nvGrpSpPr>
        <p:grpSpPr>
          <a:xfrm>
            <a:off x="5417850" y="1017850"/>
            <a:ext cx="5719950" cy="4980200"/>
            <a:chOff x="5189250" y="1017850"/>
            <a:chExt cx="5719950" cy="4980200"/>
          </a:xfrm>
        </p:grpSpPr>
        <p:pic>
          <p:nvPicPr>
            <p:cNvPr id="541" name="Google Shape;541;gff7e6e822f_3_8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95909" y="1017850"/>
              <a:ext cx="5706632" cy="1338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gff7e6e822f_3_8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9250" y="2342326"/>
              <a:ext cx="5719950" cy="13650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gff7e6e822f_3_80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89250" y="3707392"/>
              <a:ext cx="5719950" cy="985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gff7e6e822f_3_8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95909" y="4692913"/>
              <a:ext cx="5706632" cy="13051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gff7e6e822f_3_808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546" name="Google Shape;546;gff7e6e822f_3_808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547" name="Google Shape;547;gff7e6e822f_3_808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Preprocessing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548" name="Google Shape;548;gff7e6e822f_3_808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549" name="Google Shape;549;gff7e6e822f_3_808"/>
            <p:cNvPicPr preferRelativeResize="0"/>
            <p:nvPr/>
          </p:nvPicPr>
          <p:blipFill>
            <a:blip r:embed="rId7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5ebf6c7dba_1_109"/>
          <p:cNvSpPr/>
          <p:nvPr/>
        </p:nvSpPr>
        <p:spPr>
          <a:xfrm>
            <a:off x="374700" y="54312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g15ebf6c7dba_1_109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56" name="Google Shape;556;g15ebf6c7dba_1_109"/>
          <p:cNvGrpSpPr/>
          <p:nvPr/>
        </p:nvGrpSpPr>
        <p:grpSpPr>
          <a:xfrm>
            <a:off x="4382837" y="2101913"/>
            <a:ext cx="3883525" cy="1306800"/>
            <a:chOff x="4508875" y="3450525"/>
            <a:chExt cx="3883525" cy="1306800"/>
          </a:xfrm>
        </p:grpSpPr>
        <p:sp>
          <p:nvSpPr>
            <p:cNvPr id="557" name="Google Shape;557;g15ebf6c7dba_1_109"/>
            <p:cNvSpPr/>
            <p:nvPr/>
          </p:nvSpPr>
          <p:spPr>
            <a:xfrm>
              <a:off x="5168900" y="3482025"/>
              <a:ext cx="3223500" cy="1275300"/>
            </a:xfrm>
            <a:prstGeom prst="roundRect">
              <a:avLst>
                <a:gd name="adj" fmla="val 18486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pic>
          <p:nvPicPr>
            <p:cNvPr id="558" name="Google Shape;558;g15ebf6c7dba_1_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8875" y="3502125"/>
              <a:ext cx="1235101" cy="1235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g15ebf6c7dba_1_109"/>
            <p:cNvSpPr txBox="1"/>
            <p:nvPr/>
          </p:nvSpPr>
          <p:spPr>
            <a:xfrm>
              <a:off x="5921850" y="3450525"/>
              <a:ext cx="1235100" cy="13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gender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hearing(left) 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hearing(right)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age 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height(cm)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0" name="Google Shape;560;g15ebf6c7dba_1_109"/>
            <p:cNvSpPr txBox="1"/>
            <p:nvPr/>
          </p:nvSpPr>
          <p:spPr>
            <a:xfrm>
              <a:off x="7036575" y="3556000"/>
              <a:ext cx="1235100" cy="10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weight(kg)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waist(cm)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eyesight(left) 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300">
                  <a:solidFill>
                    <a:schemeClr val="dk1"/>
                  </a:solidFill>
                </a:rPr>
                <a:t>eyesight(right)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61" name="Google Shape;561;g15ebf6c7dba_1_109"/>
          <p:cNvGrpSpPr/>
          <p:nvPr/>
        </p:nvGrpSpPr>
        <p:grpSpPr>
          <a:xfrm>
            <a:off x="5042863" y="3792313"/>
            <a:ext cx="3223500" cy="1306800"/>
            <a:chOff x="5168900" y="3450525"/>
            <a:chExt cx="3223500" cy="1306800"/>
          </a:xfrm>
        </p:grpSpPr>
        <p:sp>
          <p:nvSpPr>
            <p:cNvPr id="562" name="Google Shape;562;g15ebf6c7dba_1_109"/>
            <p:cNvSpPr/>
            <p:nvPr/>
          </p:nvSpPr>
          <p:spPr>
            <a:xfrm>
              <a:off x="5168900" y="3482025"/>
              <a:ext cx="3223500" cy="1275300"/>
            </a:xfrm>
            <a:prstGeom prst="roundRect">
              <a:avLst>
                <a:gd name="adj" fmla="val 18486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63" name="Google Shape;563;g15ebf6c7dba_1_109"/>
            <p:cNvSpPr txBox="1"/>
            <p:nvPr/>
          </p:nvSpPr>
          <p:spPr>
            <a:xfrm>
              <a:off x="5921850" y="3450525"/>
              <a:ext cx="1235100" cy="13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systolic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relaxation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fasting blood sugar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Cholesterol</a:t>
              </a:r>
              <a:endParaRPr sz="1300"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g15ebf6c7dba_1_109"/>
            <p:cNvSpPr txBox="1"/>
            <p:nvPr/>
          </p:nvSpPr>
          <p:spPr>
            <a:xfrm>
              <a:off x="7036575" y="3556000"/>
              <a:ext cx="1235100" cy="10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triglyceride 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HDL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LDL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hemoglobin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pic>
        <p:nvPicPr>
          <p:cNvPr id="565" name="Google Shape;565;g15ebf6c7dba_1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825" y="3828150"/>
            <a:ext cx="1235126" cy="123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g15ebf6c7dba_1_109"/>
          <p:cNvGrpSpPr/>
          <p:nvPr/>
        </p:nvGrpSpPr>
        <p:grpSpPr>
          <a:xfrm>
            <a:off x="9125900" y="2915825"/>
            <a:ext cx="2168800" cy="1275300"/>
            <a:chOff x="5776300" y="4568325"/>
            <a:chExt cx="2168800" cy="1275300"/>
          </a:xfrm>
        </p:grpSpPr>
        <p:sp>
          <p:nvSpPr>
            <p:cNvPr id="567" name="Google Shape;567;g15ebf6c7dba_1_109"/>
            <p:cNvSpPr/>
            <p:nvPr/>
          </p:nvSpPr>
          <p:spPr>
            <a:xfrm>
              <a:off x="5776300" y="4568325"/>
              <a:ext cx="1970400" cy="1275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68" name="Google Shape;568;g15ebf6c7dba_1_109"/>
            <p:cNvSpPr txBox="1"/>
            <p:nvPr/>
          </p:nvSpPr>
          <p:spPr>
            <a:xfrm>
              <a:off x="6258500" y="4813425"/>
              <a:ext cx="1686600" cy="7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AST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ALT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Gtp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569" name="Google Shape;569;g15ebf6c7dba_1_109"/>
          <p:cNvGrpSpPr/>
          <p:nvPr/>
        </p:nvGrpSpPr>
        <p:grpSpPr>
          <a:xfrm>
            <a:off x="8364076" y="991088"/>
            <a:ext cx="2923073" cy="1275300"/>
            <a:chOff x="5023376" y="4568325"/>
            <a:chExt cx="2923073" cy="1275300"/>
          </a:xfrm>
        </p:grpSpPr>
        <p:sp>
          <p:nvSpPr>
            <p:cNvPr id="570" name="Google Shape;570;g15ebf6c7dba_1_109"/>
            <p:cNvSpPr/>
            <p:nvPr/>
          </p:nvSpPr>
          <p:spPr>
            <a:xfrm>
              <a:off x="5776300" y="4568325"/>
              <a:ext cx="1970400" cy="1275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pic>
          <p:nvPicPr>
            <p:cNvPr id="571" name="Google Shape;571;g15ebf6c7dba_1_10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23376" y="4588398"/>
              <a:ext cx="1235124" cy="1235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g15ebf6c7dba_1_109"/>
            <p:cNvSpPr txBox="1"/>
            <p:nvPr/>
          </p:nvSpPr>
          <p:spPr>
            <a:xfrm>
              <a:off x="6259850" y="4913475"/>
              <a:ext cx="1686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Urine protein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serum creatinine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pic>
        <p:nvPicPr>
          <p:cNvPr id="573" name="Google Shape;573;g15ebf6c7dba_1_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2975" y="2935913"/>
            <a:ext cx="1235126" cy="123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4" name="Google Shape;574;g15ebf6c7dba_1_109"/>
          <p:cNvGrpSpPr/>
          <p:nvPr/>
        </p:nvGrpSpPr>
        <p:grpSpPr>
          <a:xfrm>
            <a:off x="9117663" y="5041500"/>
            <a:ext cx="2168800" cy="1275300"/>
            <a:chOff x="5776300" y="4568325"/>
            <a:chExt cx="2168800" cy="1275300"/>
          </a:xfrm>
        </p:grpSpPr>
        <p:sp>
          <p:nvSpPr>
            <p:cNvPr id="575" name="Google Shape;575;g15ebf6c7dba_1_109"/>
            <p:cNvSpPr/>
            <p:nvPr/>
          </p:nvSpPr>
          <p:spPr>
            <a:xfrm>
              <a:off x="5776300" y="4568325"/>
              <a:ext cx="1970400" cy="12753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576" name="Google Shape;576;g15ebf6c7dba_1_109"/>
            <p:cNvSpPr txBox="1"/>
            <p:nvPr/>
          </p:nvSpPr>
          <p:spPr>
            <a:xfrm>
              <a:off x="6258500" y="4813425"/>
              <a:ext cx="1686600" cy="84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oral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dental caries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tartar</a:t>
              </a:r>
              <a:endParaRPr sz="1300">
                <a:solidFill>
                  <a:schemeClr val="dk1"/>
                </a:solidFill>
              </a:endParaRPr>
            </a:p>
          </p:txBody>
        </p:sp>
      </p:grpSp>
      <p:grpSp>
        <p:nvGrpSpPr>
          <p:cNvPr id="577" name="Google Shape;577;g15ebf6c7dba_1_109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578" name="Google Shape;578;g15ebf6c7dba_1_109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579" name="Google Shape;579;g15ebf6c7dba_1_109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Data Visualization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0" name="Google Shape;580;g15ebf6c7dba_1_109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581" name="Google Shape;581;g15ebf6c7dba_1_109"/>
            <p:cNvPicPr preferRelativeResize="0"/>
            <p:nvPr/>
          </p:nvPicPr>
          <p:blipFill>
            <a:blip r:embed="rId7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2" name="Google Shape;582;g15ebf6c7dba_1_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4063" y="5079138"/>
            <a:ext cx="1235126" cy="123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g15ebf6c7dba_1_109"/>
          <p:cNvGrpSpPr/>
          <p:nvPr/>
        </p:nvGrpSpPr>
        <p:grpSpPr>
          <a:xfrm>
            <a:off x="855425" y="2528363"/>
            <a:ext cx="2109900" cy="2109900"/>
            <a:chOff x="645550" y="2128500"/>
            <a:chExt cx="2109900" cy="2109900"/>
          </a:xfrm>
        </p:grpSpPr>
        <p:sp>
          <p:nvSpPr>
            <p:cNvPr id="584" name="Google Shape;584;g15ebf6c7dba_1_109"/>
            <p:cNvSpPr/>
            <p:nvPr/>
          </p:nvSpPr>
          <p:spPr>
            <a:xfrm>
              <a:off x="645550" y="2128500"/>
              <a:ext cx="2109900" cy="21099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5" name="Google Shape;585;g15ebf6c7dba_1_10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47156" y="2427956"/>
              <a:ext cx="1506589" cy="110046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86" name="Google Shape;586;g15ebf6c7dba_1_109"/>
          <p:cNvCxnSpPr>
            <a:stCxn id="584" idx="6"/>
          </p:cNvCxnSpPr>
          <p:nvPr/>
        </p:nvCxnSpPr>
        <p:spPr>
          <a:xfrm>
            <a:off x="2965325" y="3583313"/>
            <a:ext cx="771600" cy="9300"/>
          </a:xfrm>
          <a:prstGeom prst="straightConnector1">
            <a:avLst/>
          </a:prstGeom>
          <a:noFill/>
          <a:ln w="38100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g15ebf6c7dba_1_109"/>
          <p:cNvCxnSpPr/>
          <p:nvPr/>
        </p:nvCxnSpPr>
        <p:spPr>
          <a:xfrm rot="10800000">
            <a:off x="3727725" y="1628075"/>
            <a:ext cx="0" cy="1974000"/>
          </a:xfrm>
          <a:prstGeom prst="straightConnector1">
            <a:avLst/>
          </a:prstGeom>
          <a:noFill/>
          <a:ln w="38100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g15ebf6c7dba_1_109"/>
          <p:cNvCxnSpPr>
            <a:endCxn id="558" idx="1"/>
          </p:cNvCxnSpPr>
          <p:nvPr/>
        </p:nvCxnSpPr>
        <p:spPr>
          <a:xfrm>
            <a:off x="3718337" y="2771063"/>
            <a:ext cx="664500" cy="0"/>
          </a:xfrm>
          <a:prstGeom prst="straightConnector1">
            <a:avLst/>
          </a:prstGeom>
          <a:noFill/>
          <a:ln w="38100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g15ebf6c7dba_1_109"/>
          <p:cNvCxnSpPr/>
          <p:nvPr/>
        </p:nvCxnSpPr>
        <p:spPr>
          <a:xfrm>
            <a:off x="4059785" y="4113763"/>
            <a:ext cx="0" cy="663900"/>
          </a:xfrm>
          <a:prstGeom prst="straightConnector1">
            <a:avLst/>
          </a:prstGeom>
          <a:noFill/>
          <a:ln w="38100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g15ebf6c7dba_1_109"/>
          <p:cNvCxnSpPr/>
          <p:nvPr/>
        </p:nvCxnSpPr>
        <p:spPr>
          <a:xfrm rot="10800000">
            <a:off x="3727725" y="3605300"/>
            <a:ext cx="0" cy="2083200"/>
          </a:xfrm>
          <a:prstGeom prst="straightConnector1">
            <a:avLst/>
          </a:prstGeom>
          <a:noFill/>
          <a:ln w="38100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g15ebf6c7dba_1_109"/>
          <p:cNvCxnSpPr>
            <a:stCxn id="571" idx="1"/>
          </p:cNvCxnSpPr>
          <p:nvPr/>
        </p:nvCxnSpPr>
        <p:spPr>
          <a:xfrm rot="10800000">
            <a:off x="3708976" y="1628737"/>
            <a:ext cx="4655100" cy="0"/>
          </a:xfrm>
          <a:prstGeom prst="straightConnector1">
            <a:avLst/>
          </a:prstGeom>
          <a:noFill/>
          <a:ln w="38100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2" name="Google Shape;592;g15ebf6c7dba_1_109"/>
          <p:cNvCxnSpPr>
            <a:stCxn id="582" idx="1"/>
          </p:cNvCxnSpPr>
          <p:nvPr/>
        </p:nvCxnSpPr>
        <p:spPr>
          <a:xfrm rot="10800000">
            <a:off x="3708963" y="5696700"/>
            <a:ext cx="4655100" cy="0"/>
          </a:xfrm>
          <a:prstGeom prst="straightConnector1">
            <a:avLst/>
          </a:prstGeom>
          <a:noFill/>
          <a:ln w="38100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g15ebf6c7dba_1_109"/>
          <p:cNvCxnSpPr/>
          <p:nvPr/>
        </p:nvCxnSpPr>
        <p:spPr>
          <a:xfrm rot="10800000">
            <a:off x="3718064" y="3587987"/>
            <a:ext cx="4655100" cy="0"/>
          </a:xfrm>
          <a:prstGeom prst="straightConnector1">
            <a:avLst/>
          </a:prstGeom>
          <a:noFill/>
          <a:ln w="38100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60b885278f_0_6"/>
          <p:cNvSpPr/>
          <p:nvPr/>
        </p:nvSpPr>
        <p:spPr>
          <a:xfrm>
            <a:off x="38105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g160b885278f_0_6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00" name="Google Shape;600;g160b885278f_0_6"/>
          <p:cNvGrpSpPr/>
          <p:nvPr/>
        </p:nvGrpSpPr>
        <p:grpSpPr>
          <a:xfrm>
            <a:off x="1239688" y="1233050"/>
            <a:ext cx="3327075" cy="3648148"/>
            <a:chOff x="1163488" y="1461650"/>
            <a:chExt cx="3327075" cy="3648148"/>
          </a:xfrm>
        </p:grpSpPr>
        <p:sp>
          <p:nvSpPr>
            <p:cNvPr id="601" name="Google Shape;601;g160b885278f_0_6"/>
            <p:cNvSpPr/>
            <p:nvPr/>
          </p:nvSpPr>
          <p:spPr>
            <a:xfrm>
              <a:off x="1223225" y="1528977"/>
              <a:ext cx="3207600" cy="31839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2" name="Google Shape;602;g160b885278f_0_6"/>
            <p:cNvGrpSpPr/>
            <p:nvPr/>
          </p:nvGrpSpPr>
          <p:grpSpPr>
            <a:xfrm>
              <a:off x="1163488" y="1461650"/>
              <a:ext cx="3327075" cy="3648148"/>
              <a:chOff x="1163488" y="1385450"/>
              <a:chExt cx="3327075" cy="3648148"/>
            </a:xfrm>
          </p:grpSpPr>
          <p:sp>
            <p:nvSpPr>
              <p:cNvPr id="603" name="Google Shape;603;g160b885278f_0_6"/>
              <p:cNvSpPr/>
              <p:nvPr/>
            </p:nvSpPr>
            <p:spPr>
              <a:xfrm>
                <a:off x="1223265" y="4392498"/>
                <a:ext cx="3207600" cy="641100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</a:rPr>
                  <a:t>흡연/비흡연 비율</a:t>
                </a:r>
                <a:endParaRPr/>
              </a:p>
            </p:txBody>
          </p:sp>
          <p:pic>
            <p:nvPicPr>
              <p:cNvPr id="604" name="Google Shape;604;g160b885278f_0_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63488" y="1385450"/>
                <a:ext cx="3327075" cy="3136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05" name="Google Shape;605;g160b885278f_0_6"/>
          <p:cNvSpPr/>
          <p:nvPr/>
        </p:nvSpPr>
        <p:spPr>
          <a:xfrm>
            <a:off x="5853550" y="1233025"/>
            <a:ext cx="5801700" cy="50049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6" name="Google Shape;606;g160b885278f_0_6"/>
          <p:cNvPicPr preferRelativeResize="0"/>
          <p:nvPr/>
        </p:nvPicPr>
        <p:blipFill rotWithShape="1">
          <a:blip r:embed="rId4">
            <a:alphaModFix/>
          </a:blip>
          <a:srcRect l="22910" r="-22910"/>
          <a:stretch/>
        </p:blipFill>
        <p:spPr>
          <a:xfrm>
            <a:off x="5870925" y="4652675"/>
            <a:ext cx="3158950" cy="12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60b885278f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175" y="1264363"/>
            <a:ext cx="4221500" cy="33824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g160b885278f_0_6"/>
          <p:cNvCxnSpPr/>
          <p:nvPr/>
        </p:nvCxnSpPr>
        <p:spPr>
          <a:xfrm>
            <a:off x="5195450" y="1233050"/>
            <a:ext cx="0" cy="5004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09" name="Google Shape;609;g160b885278f_0_6"/>
          <p:cNvSpPr txBox="1"/>
          <p:nvPr/>
        </p:nvSpPr>
        <p:spPr>
          <a:xfrm>
            <a:off x="1162775" y="5247400"/>
            <a:ext cx="348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흡연자 36.7%, 비흡연자 63.3%</a:t>
            </a:r>
            <a:endParaRPr sz="1500"/>
          </a:p>
        </p:txBody>
      </p:sp>
      <p:sp>
        <p:nvSpPr>
          <p:cNvPr id="610" name="Google Shape;610;g160b885278f_0_6"/>
          <p:cNvSpPr txBox="1"/>
          <p:nvPr/>
        </p:nvSpPr>
        <p:spPr>
          <a:xfrm>
            <a:off x="8167250" y="4728875"/>
            <a:ext cx="3480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흡연자의 성비는 남성 96%/여성 4%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비흡연자의 성비는 남성 45%/여성55%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흡연자는 남성의 비율이 높고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비흡연자는 여성의 비율이 높음</a:t>
            </a:r>
            <a:endParaRPr/>
          </a:p>
        </p:txBody>
      </p:sp>
      <p:grpSp>
        <p:nvGrpSpPr>
          <p:cNvPr id="611" name="Google Shape;611;g160b885278f_0_6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612" name="Google Shape;612;g160b885278f_0_6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613" name="Google Shape;613;g160b885278f_0_6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Data Visualization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614" name="Google Shape;614;g160b885278f_0_6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15" name="Google Shape;615;g160b885278f_0_6"/>
            <p:cNvPicPr preferRelativeResize="0"/>
            <p:nvPr/>
          </p:nvPicPr>
          <p:blipFill>
            <a:blip r:embed="rId6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f7e6e822f_3_1368"/>
          <p:cNvSpPr/>
          <p:nvPr/>
        </p:nvSpPr>
        <p:spPr>
          <a:xfrm>
            <a:off x="42750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gff7e6e822f_3_1368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2" name="Google Shape;622;gff7e6e822f_3_1368"/>
          <p:cNvGrpSpPr/>
          <p:nvPr/>
        </p:nvGrpSpPr>
        <p:grpSpPr>
          <a:xfrm>
            <a:off x="-8432675" y="1325700"/>
            <a:ext cx="22593401" cy="5004900"/>
            <a:chOff x="-8408450" y="1321100"/>
            <a:chExt cx="22593401" cy="5004900"/>
          </a:xfrm>
        </p:grpSpPr>
        <p:sp>
          <p:nvSpPr>
            <p:cNvPr id="623" name="Google Shape;623;gff7e6e822f_3_1368"/>
            <p:cNvSpPr/>
            <p:nvPr/>
          </p:nvSpPr>
          <p:spPr>
            <a:xfrm>
              <a:off x="1823600" y="1321100"/>
              <a:ext cx="2029500" cy="50049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24" name="Google Shape;624;gff7e6e822f_3_1368"/>
            <p:cNvGrpSpPr/>
            <p:nvPr/>
          </p:nvGrpSpPr>
          <p:grpSpPr>
            <a:xfrm>
              <a:off x="-8408450" y="1499650"/>
              <a:ext cx="22593401" cy="4647800"/>
              <a:chOff x="-9917325" y="868625"/>
              <a:chExt cx="22593401" cy="4647800"/>
            </a:xfrm>
          </p:grpSpPr>
          <p:pic>
            <p:nvPicPr>
              <p:cNvPr id="625" name="Google Shape;625;gff7e6e822f_3_1368"/>
              <p:cNvPicPr preferRelativeResize="0"/>
              <p:nvPr/>
            </p:nvPicPr>
            <p:blipFill rotWithShape="1">
              <a:blip r:embed="rId3">
                <a:alphaModFix/>
              </a:blip>
              <a:srcRect l="92140" r="-92140"/>
              <a:stretch/>
            </p:blipFill>
            <p:spPr>
              <a:xfrm>
                <a:off x="1379375" y="868625"/>
                <a:ext cx="11296701" cy="4647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6" name="Google Shape;626;gff7e6e822f_3_1368"/>
              <p:cNvPicPr preferRelativeResize="0"/>
              <p:nvPr/>
            </p:nvPicPr>
            <p:blipFill rotWithShape="1">
              <a:blip r:embed="rId3">
                <a:alphaModFix/>
              </a:blip>
              <a:srcRect l="-91579" r="91579"/>
              <a:stretch/>
            </p:blipFill>
            <p:spPr>
              <a:xfrm>
                <a:off x="-9917325" y="868625"/>
                <a:ext cx="11296701" cy="4647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27" name="Google Shape;627;gff7e6e822f_3_1368"/>
          <p:cNvSpPr txBox="1"/>
          <p:nvPr/>
        </p:nvSpPr>
        <p:spPr>
          <a:xfrm>
            <a:off x="3972625" y="5434788"/>
            <a:ext cx="612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혈관 및 호흡의 생체 지표 중 흡연과 상관성이 높은 3개의 항목은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hemoglobin, triglyceride(중성지방), HDL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가공 필드인 bmi, wwi과 흡연의 상관성은 각각 0.11, -0.06으로 상관도가 낮음</a:t>
            </a:r>
            <a:endParaRPr/>
          </a:p>
        </p:txBody>
      </p:sp>
      <p:sp>
        <p:nvSpPr>
          <p:cNvPr id="628" name="Google Shape;628;gff7e6e822f_3_1368"/>
          <p:cNvSpPr/>
          <p:nvPr/>
        </p:nvSpPr>
        <p:spPr>
          <a:xfrm>
            <a:off x="1754425" y="4869375"/>
            <a:ext cx="195000" cy="195000"/>
          </a:xfrm>
          <a:prstGeom prst="ellipse">
            <a:avLst/>
          </a:prstGeom>
          <a:solidFill>
            <a:srgbClr val="FEFD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ff7e6e822f_3_1368"/>
          <p:cNvSpPr/>
          <p:nvPr/>
        </p:nvSpPr>
        <p:spPr>
          <a:xfrm>
            <a:off x="1754425" y="3878775"/>
            <a:ext cx="195000" cy="195000"/>
          </a:xfrm>
          <a:prstGeom prst="ellipse">
            <a:avLst/>
          </a:prstGeom>
          <a:solidFill>
            <a:srgbClr val="FEFD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ff7e6e822f_3_1368"/>
          <p:cNvSpPr/>
          <p:nvPr/>
        </p:nvSpPr>
        <p:spPr>
          <a:xfrm>
            <a:off x="1754425" y="4217025"/>
            <a:ext cx="195000" cy="195000"/>
          </a:xfrm>
          <a:prstGeom prst="ellipse">
            <a:avLst/>
          </a:prstGeom>
          <a:solidFill>
            <a:srgbClr val="FEFD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631;gff7e6e822f_3_1368"/>
          <p:cNvGrpSpPr/>
          <p:nvPr/>
        </p:nvGrpSpPr>
        <p:grpSpPr>
          <a:xfrm>
            <a:off x="2306657" y="1213850"/>
            <a:ext cx="5202424" cy="415500"/>
            <a:chOff x="1195925" y="1700450"/>
            <a:chExt cx="4211125" cy="415500"/>
          </a:xfrm>
        </p:grpSpPr>
        <p:sp>
          <p:nvSpPr>
            <p:cNvPr id="632" name="Google Shape;632;gff7e6e822f_3_1368"/>
            <p:cNvSpPr/>
            <p:nvPr/>
          </p:nvSpPr>
          <p:spPr>
            <a:xfrm>
              <a:off x="1195925" y="1729200"/>
              <a:ext cx="4127400" cy="3693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gff7e6e822f_3_1368"/>
            <p:cNvSpPr txBox="1"/>
            <p:nvPr/>
          </p:nvSpPr>
          <p:spPr>
            <a:xfrm>
              <a:off x="1515450" y="1700450"/>
              <a:ext cx="389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혈관 및 호흡계 생체 지표와 흡연과의 상관 분석표</a:t>
              </a:r>
              <a:endParaRPr sz="1500"/>
            </a:p>
          </p:txBody>
        </p:sp>
        <p:sp>
          <p:nvSpPr>
            <p:cNvPr id="634" name="Google Shape;634;gff7e6e822f_3_1368"/>
            <p:cNvSpPr txBox="1"/>
            <p:nvPr/>
          </p:nvSpPr>
          <p:spPr>
            <a:xfrm>
              <a:off x="1237354" y="1723562"/>
              <a:ext cx="40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▶</a:t>
              </a:r>
              <a:endParaRPr/>
            </a:p>
          </p:txBody>
        </p:sp>
      </p:grpSp>
      <p:pic>
        <p:nvPicPr>
          <p:cNvPr id="635" name="Google Shape;635;gff7e6e822f_3_1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275" y="876649"/>
            <a:ext cx="1089901" cy="10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ff7e6e822f_3_1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4650" y="1715925"/>
            <a:ext cx="6258725" cy="377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7" name="Google Shape;637;gff7e6e822f_3_1368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638" name="Google Shape;638;gff7e6e822f_3_1368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639" name="Google Shape;639;gff7e6e822f_3_1368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Data Visualization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640" name="Google Shape;640;gff7e6e822f_3_1368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41" name="Google Shape;641;gff7e6e822f_3_1368"/>
            <p:cNvPicPr preferRelativeResize="0"/>
            <p:nvPr/>
          </p:nvPicPr>
          <p:blipFill>
            <a:blip r:embed="rId6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" name="Google Shape;642;gff7e6e822f_3_1368"/>
          <p:cNvGrpSpPr/>
          <p:nvPr/>
        </p:nvGrpSpPr>
        <p:grpSpPr>
          <a:xfrm>
            <a:off x="2306689" y="1213850"/>
            <a:ext cx="5340549" cy="415500"/>
            <a:chOff x="1195925" y="1700450"/>
            <a:chExt cx="4211125" cy="415500"/>
          </a:xfrm>
        </p:grpSpPr>
        <p:sp>
          <p:nvSpPr>
            <p:cNvPr id="643" name="Google Shape;643;gff7e6e822f_3_1368"/>
            <p:cNvSpPr/>
            <p:nvPr/>
          </p:nvSpPr>
          <p:spPr>
            <a:xfrm>
              <a:off x="1195925" y="1729200"/>
              <a:ext cx="4127400" cy="3693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gff7e6e822f_3_1368"/>
            <p:cNvSpPr txBox="1"/>
            <p:nvPr/>
          </p:nvSpPr>
          <p:spPr>
            <a:xfrm>
              <a:off x="1515450" y="1700450"/>
              <a:ext cx="389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혈관 및 호흡계 생체 지표와 흡연과의 상관 분석표</a:t>
              </a:r>
              <a:endParaRPr sz="1500"/>
            </a:p>
          </p:txBody>
        </p:sp>
        <p:sp>
          <p:nvSpPr>
            <p:cNvPr id="645" name="Google Shape;645;gff7e6e822f_3_1368"/>
            <p:cNvSpPr txBox="1"/>
            <p:nvPr/>
          </p:nvSpPr>
          <p:spPr>
            <a:xfrm>
              <a:off x="1237354" y="1723562"/>
              <a:ext cx="40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▶</a:t>
              </a:r>
              <a:endParaRPr/>
            </a:p>
          </p:txBody>
        </p:sp>
      </p:grpSp>
      <p:pic>
        <p:nvPicPr>
          <p:cNvPr id="646" name="Google Shape;646;gff7e6e822f_3_1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275" y="876649"/>
            <a:ext cx="1089901" cy="10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60b885278f_0_164"/>
          <p:cNvSpPr/>
          <p:nvPr/>
        </p:nvSpPr>
        <p:spPr>
          <a:xfrm>
            <a:off x="42750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g160b885278f_0_164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</a:rPr>
              <a:t>Figure out with body signal of smoking</a:t>
            </a:r>
            <a:endParaRPr>
              <a:solidFill>
                <a:srgbClr val="4999B6"/>
              </a:solidFill>
            </a:endParaRPr>
          </a:p>
        </p:txBody>
      </p:sp>
      <p:grpSp>
        <p:nvGrpSpPr>
          <p:cNvPr id="653" name="Google Shape;653;g160b885278f_0_164"/>
          <p:cNvGrpSpPr/>
          <p:nvPr/>
        </p:nvGrpSpPr>
        <p:grpSpPr>
          <a:xfrm>
            <a:off x="-8432675" y="1325700"/>
            <a:ext cx="22593401" cy="5004900"/>
            <a:chOff x="-8408450" y="1321100"/>
            <a:chExt cx="22593401" cy="5004900"/>
          </a:xfrm>
        </p:grpSpPr>
        <p:sp>
          <p:nvSpPr>
            <p:cNvPr id="654" name="Google Shape;654;g160b885278f_0_164"/>
            <p:cNvSpPr/>
            <p:nvPr/>
          </p:nvSpPr>
          <p:spPr>
            <a:xfrm>
              <a:off x="1823600" y="1321100"/>
              <a:ext cx="2029500" cy="50049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55" name="Google Shape;655;g160b885278f_0_164"/>
            <p:cNvGrpSpPr/>
            <p:nvPr/>
          </p:nvGrpSpPr>
          <p:grpSpPr>
            <a:xfrm>
              <a:off x="-8408450" y="1499650"/>
              <a:ext cx="22593401" cy="4647800"/>
              <a:chOff x="-9917325" y="868625"/>
              <a:chExt cx="22593401" cy="4647800"/>
            </a:xfrm>
          </p:grpSpPr>
          <p:pic>
            <p:nvPicPr>
              <p:cNvPr id="656" name="Google Shape;656;g160b885278f_0_164"/>
              <p:cNvPicPr preferRelativeResize="0"/>
              <p:nvPr/>
            </p:nvPicPr>
            <p:blipFill rotWithShape="1">
              <a:blip r:embed="rId3">
                <a:alphaModFix/>
              </a:blip>
              <a:srcRect l="92140" r="-92140"/>
              <a:stretch/>
            </p:blipFill>
            <p:spPr>
              <a:xfrm>
                <a:off x="1379375" y="868625"/>
                <a:ext cx="11296701" cy="4647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7" name="Google Shape;657;g160b885278f_0_164"/>
              <p:cNvPicPr preferRelativeResize="0"/>
              <p:nvPr/>
            </p:nvPicPr>
            <p:blipFill rotWithShape="1">
              <a:blip r:embed="rId3">
                <a:alphaModFix/>
              </a:blip>
              <a:srcRect l="-91579" r="91579"/>
              <a:stretch/>
            </p:blipFill>
            <p:spPr>
              <a:xfrm>
                <a:off x="-9917325" y="868625"/>
                <a:ext cx="11296701" cy="4647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58" name="Google Shape;658;g160b885278f_0_164"/>
          <p:cNvSpPr/>
          <p:nvPr/>
        </p:nvSpPr>
        <p:spPr>
          <a:xfrm>
            <a:off x="1754425" y="4869375"/>
            <a:ext cx="195000" cy="195000"/>
          </a:xfrm>
          <a:prstGeom prst="ellipse">
            <a:avLst/>
          </a:prstGeom>
          <a:solidFill>
            <a:srgbClr val="FEFD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160b885278f_0_164"/>
          <p:cNvSpPr/>
          <p:nvPr/>
        </p:nvSpPr>
        <p:spPr>
          <a:xfrm>
            <a:off x="1754425" y="3878775"/>
            <a:ext cx="195000" cy="195000"/>
          </a:xfrm>
          <a:prstGeom prst="ellipse">
            <a:avLst/>
          </a:prstGeom>
          <a:solidFill>
            <a:srgbClr val="FEFD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160b885278f_0_164"/>
          <p:cNvSpPr/>
          <p:nvPr/>
        </p:nvSpPr>
        <p:spPr>
          <a:xfrm>
            <a:off x="1754425" y="4217025"/>
            <a:ext cx="195000" cy="195000"/>
          </a:xfrm>
          <a:prstGeom prst="ellipse">
            <a:avLst/>
          </a:prstGeom>
          <a:solidFill>
            <a:srgbClr val="FEFD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g160b885278f_0_164"/>
          <p:cNvGrpSpPr/>
          <p:nvPr/>
        </p:nvGrpSpPr>
        <p:grpSpPr>
          <a:xfrm>
            <a:off x="2306689" y="1213850"/>
            <a:ext cx="5340549" cy="415500"/>
            <a:chOff x="1195925" y="1700450"/>
            <a:chExt cx="4211125" cy="415500"/>
          </a:xfrm>
        </p:grpSpPr>
        <p:sp>
          <p:nvSpPr>
            <p:cNvPr id="662" name="Google Shape;662;g160b885278f_0_164"/>
            <p:cNvSpPr/>
            <p:nvPr/>
          </p:nvSpPr>
          <p:spPr>
            <a:xfrm>
              <a:off x="1195925" y="1729200"/>
              <a:ext cx="4127400" cy="3693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g160b885278f_0_164"/>
            <p:cNvSpPr txBox="1"/>
            <p:nvPr/>
          </p:nvSpPr>
          <p:spPr>
            <a:xfrm>
              <a:off x="1515450" y="1700450"/>
              <a:ext cx="389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혈관 및 호흡계 생체 지표와 흡연과의 상관 분석표</a:t>
              </a:r>
              <a:endParaRPr sz="1500"/>
            </a:p>
          </p:txBody>
        </p:sp>
        <p:sp>
          <p:nvSpPr>
            <p:cNvPr id="664" name="Google Shape;664;g160b885278f_0_164"/>
            <p:cNvSpPr txBox="1"/>
            <p:nvPr/>
          </p:nvSpPr>
          <p:spPr>
            <a:xfrm>
              <a:off x="1237354" y="1723562"/>
              <a:ext cx="40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▶</a:t>
              </a:r>
              <a:endParaRPr/>
            </a:p>
          </p:txBody>
        </p:sp>
      </p:grpSp>
      <p:pic>
        <p:nvPicPr>
          <p:cNvPr id="665" name="Google Shape;665;g160b885278f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275" y="876649"/>
            <a:ext cx="1089901" cy="10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60b885278f_0_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9625" y="1710562"/>
            <a:ext cx="6445648" cy="388513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60b885278f_0_164"/>
          <p:cNvSpPr txBox="1"/>
          <p:nvPr/>
        </p:nvSpPr>
        <p:spPr>
          <a:xfrm>
            <a:off x="3972625" y="5434788"/>
            <a:ext cx="612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혈관 및 호흡의 생체 지표 중 흡연과 상관성이 높은 3개의 항목은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hemoglobin, triglyceride(중성지방), HDL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가공 필드인 bmi, wwi과 흡연의 상관성은 각각 0.11, -0.06으로 상관도가 낮음</a:t>
            </a:r>
            <a:endParaRPr/>
          </a:p>
        </p:txBody>
      </p:sp>
      <p:grpSp>
        <p:nvGrpSpPr>
          <p:cNvPr id="668" name="Google Shape;668;g160b885278f_0_164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669" name="Google Shape;669;g160b885278f_0_164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670" name="Google Shape;670;g160b885278f_0_164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Data Visualization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671" name="Google Shape;671;g160b885278f_0_164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72" name="Google Shape;672;g160b885278f_0_164"/>
            <p:cNvPicPr preferRelativeResize="0"/>
            <p:nvPr/>
          </p:nvPicPr>
          <p:blipFill>
            <a:blip r:embed="rId6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5ebf6c7dba_1_20"/>
          <p:cNvSpPr/>
          <p:nvPr/>
        </p:nvSpPr>
        <p:spPr>
          <a:xfrm>
            <a:off x="9226775" y="1820113"/>
            <a:ext cx="2273400" cy="3021900"/>
          </a:xfrm>
          <a:prstGeom prst="rect">
            <a:avLst/>
          </a:prstGeom>
          <a:solidFill>
            <a:srgbClr val="0F4C8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g15ebf6c7dba_1_20"/>
          <p:cNvGrpSpPr/>
          <p:nvPr/>
        </p:nvGrpSpPr>
        <p:grpSpPr>
          <a:xfrm>
            <a:off x="6354400" y="1815788"/>
            <a:ext cx="2273400" cy="3030575"/>
            <a:chOff x="912950" y="2138600"/>
            <a:chExt cx="2273400" cy="3030575"/>
          </a:xfrm>
        </p:grpSpPr>
        <p:sp>
          <p:nvSpPr>
            <p:cNvPr id="99" name="Google Shape;99;g15ebf6c7dba_1_20"/>
            <p:cNvSpPr/>
            <p:nvPr/>
          </p:nvSpPr>
          <p:spPr>
            <a:xfrm>
              <a:off x="912950" y="2138600"/>
              <a:ext cx="2273400" cy="3021900"/>
            </a:xfrm>
            <a:prstGeom prst="rect">
              <a:avLst/>
            </a:prstGeom>
            <a:solidFill>
              <a:srgbClr val="0F4C8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g15ebf6c7dba_1_20"/>
            <p:cNvSpPr/>
            <p:nvPr/>
          </p:nvSpPr>
          <p:spPr>
            <a:xfrm>
              <a:off x="912950" y="4168075"/>
              <a:ext cx="2273400" cy="100110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g15ebf6c7dba_1_20"/>
          <p:cNvSpPr/>
          <p:nvPr/>
        </p:nvSpPr>
        <p:spPr>
          <a:xfrm>
            <a:off x="645600" y="1824450"/>
            <a:ext cx="2273400" cy="3021900"/>
          </a:xfrm>
          <a:prstGeom prst="rect">
            <a:avLst/>
          </a:prstGeom>
          <a:solidFill>
            <a:srgbClr val="0F4C8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15ebf6c7dba_1_20"/>
          <p:cNvSpPr/>
          <p:nvPr/>
        </p:nvSpPr>
        <p:spPr>
          <a:xfrm>
            <a:off x="645600" y="3853925"/>
            <a:ext cx="2273400" cy="10011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5ebf6c7dba_1_20"/>
          <p:cNvSpPr/>
          <p:nvPr/>
        </p:nvSpPr>
        <p:spPr>
          <a:xfrm>
            <a:off x="0" y="4157676"/>
            <a:ext cx="314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999B6"/>
                </a:solidFill>
              </a:rPr>
              <a:t>Project Overview</a:t>
            </a:r>
            <a:endParaRPr sz="100">
              <a:solidFill>
                <a:srgbClr val="4999B6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595959"/>
              </a:solidFill>
            </a:endParaRPr>
          </a:p>
        </p:txBody>
      </p:sp>
      <p:sp>
        <p:nvSpPr>
          <p:cNvPr id="104" name="Google Shape;104;g15ebf6c7dba_1_20"/>
          <p:cNvSpPr txBox="1"/>
          <p:nvPr/>
        </p:nvSpPr>
        <p:spPr>
          <a:xfrm>
            <a:off x="9051600" y="1705525"/>
            <a:ext cx="1749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chemeClr val="lt1"/>
                </a:solidFill>
              </a:rPr>
              <a:t>4</a:t>
            </a:r>
            <a:endParaRPr sz="15000">
              <a:solidFill>
                <a:schemeClr val="lt1"/>
              </a:solidFill>
            </a:endParaRPr>
          </a:p>
        </p:txBody>
      </p:sp>
      <p:sp>
        <p:nvSpPr>
          <p:cNvPr id="105" name="Google Shape;105;g15ebf6c7dba_1_20"/>
          <p:cNvSpPr/>
          <p:nvPr/>
        </p:nvSpPr>
        <p:spPr>
          <a:xfrm>
            <a:off x="5918188" y="4157676"/>
            <a:ext cx="314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999B6"/>
                </a:solidFill>
              </a:rPr>
              <a:t>Modeling</a:t>
            </a:r>
            <a:endParaRPr sz="100">
              <a:solidFill>
                <a:srgbClr val="4999B6"/>
              </a:solidFill>
            </a:endParaRPr>
          </a:p>
        </p:txBody>
      </p:sp>
      <p:sp>
        <p:nvSpPr>
          <p:cNvPr id="106" name="Google Shape;106;g15ebf6c7dba_1_20"/>
          <p:cNvSpPr txBox="1"/>
          <p:nvPr/>
        </p:nvSpPr>
        <p:spPr>
          <a:xfrm>
            <a:off x="270350" y="1781725"/>
            <a:ext cx="1749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chemeClr val="lt1"/>
                </a:solidFill>
              </a:rPr>
              <a:t>1</a:t>
            </a:r>
            <a:endParaRPr sz="15000">
              <a:solidFill>
                <a:schemeClr val="lt1"/>
              </a:solidFill>
            </a:endParaRPr>
          </a:p>
        </p:txBody>
      </p:sp>
      <p:grpSp>
        <p:nvGrpSpPr>
          <p:cNvPr id="107" name="Google Shape;107;g15ebf6c7dba_1_20"/>
          <p:cNvGrpSpPr/>
          <p:nvPr/>
        </p:nvGrpSpPr>
        <p:grpSpPr>
          <a:xfrm>
            <a:off x="3101900" y="1729455"/>
            <a:ext cx="3145800" cy="3121232"/>
            <a:chOff x="3052225" y="1738805"/>
            <a:chExt cx="3145800" cy="3121232"/>
          </a:xfrm>
        </p:grpSpPr>
        <p:grpSp>
          <p:nvGrpSpPr>
            <p:cNvPr id="108" name="Google Shape;108;g15ebf6c7dba_1_20"/>
            <p:cNvGrpSpPr/>
            <p:nvPr/>
          </p:nvGrpSpPr>
          <p:grpSpPr>
            <a:xfrm>
              <a:off x="3459475" y="1829463"/>
              <a:ext cx="2273400" cy="3030575"/>
              <a:chOff x="760550" y="1986200"/>
              <a:chExt cx="2273400" cy="3030575"/>
            </a:xfrm>
          </p:grpSpPr>
          <p:sp>
            <p:nvSpPr>
              <p:cNvPr id="109" name="Google Shape;109;g15ebf6c7dba_1_20"/>
              <p:cNvSpPr/>
              <p:nvPr/>
            </p:nvSpPr>
            <p:spPr>
              <a:xfrm>
                <a:off x="760550" y="1986200"/>
                <a:ext cx="2273400" cy="3021900"/>
              </a:xfrm>
              <a:prstGeom prst="rect">
                <a:avLst/>
              </a:prstGeom>
              <a:solidFill>
                <a:srgbClr val="0F4C8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g15ebf6c7dba_1_20"/>
              <p:cNvSpPr/>
              <p:nvPr/>
            </p:nvSpPr>
            <p:spPr>
              <a:xfrm>
                <a:off x="760550" y="4015675"/>
                <a:ext cx="2273400" cy="1001100"/>
              </a:xfrm>
              <a:prstGeom prst="rect">
                <a:avLst/>
              </a:prstGeom>
              <a:solidFill>
                <a:schemeClr val="lt1"/>
              </a:solidFill>
              <a:ln w="762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g15ebf6c7dba_1_20"/>
            <p:cNvSpPr/>
            <p:nvPr/>
          </p:nvSpPr>
          <p:spPr>
            <a:xfrm>
              <a:off x="3052225" y="4162701"/>
              <a:ext cx="31458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4999B6"/>
                  </a:solidFill>
                </a:rPr>
                <a:t>About Data</a:t>
              </a:r>
              <a:endParaRPr sz="100">
                <a:solidFill>
                  <a:srgbClr val="4999B6"/>
                </a:solidFill>
              </a:endParaRPr>
            </a:p>
          </p:txBody>
        </p:sp>
        <p:sp>
          <p:nvSpPr>
            <p:cNvPr id="112" name="Google Shape;112;g15ebf6c7dba_1_20"/>
            <p:cNvSpPr txBox="1"/>
            <p:nvPr/>
          </p:nvSpPr>
          <p:spPr>
            <a:xfrm>
              <a:off x="3143125" y="1738805"/>
              <a:ext cx="1749600" cy="249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0">
                  <a:solidFill>
                    <a:schemeClr val="lt1"/>
                  </a:solidFill>
                </a:rPr>
                <a:t>2</a:t>
              </a:r>
              <a:endParaRPr sz="15000">
                <a:solidFill>
                  <a:schemeClr val="lt1"/>
                </a:solidFill>
              </a:endParaRPr>
            </a:p>
          </p:txBody>
        </p:sp>
      </p:grpSp>
      <p:sp>
        <p:nvSpPr>
          <p:cNvPr id="113" name="Google Shape;113;g15ebf6c7dba_1_20"/>
          <p:cNvSpPr txBox="1"/>
          <p:nvPr/>
        </p:nvSpPr>
        <p:spPr>
          <a:xfrm>
            <a:off x="6095300" y="1729450"/>
            <a:ext cx="1749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chemeClr val="lt1"/>
                </a:solidFill>
              </a:rPr>
              <a:t>3</a:t>
            </a:r>
            <a:endParaRPr sz="15000">
              <a:solidFill>
                <a:schemeClr val="lt1"/>
              </a:solidFill>
            </a:endParaRPr>
          </a:p>
        </p:txBody>
      </p:sp>
      <p:sp>
        <p:nvSpPr>
          <p:cNvPr id="114" name="Google Shape;114;g15ebf6c7dba_1_20"/>
          <p:cNvSpPr/>
          <p:nvPr/>
        </p:nvSpPr>
        <p:spPr>
          <a:xfrm>
            <a:off x="9226775" y="3849588"/>
            <a:ext cx="2273400" cy="1001100"/>
          </a:xfrm>
          <a:prstGeom prst="rect">
            <a:avLst/>
          </a:prstGeom>
          <a:solidFill>
            <a:schemeClr val="lt1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15ebf6c7dba_1_20"/>
          <p:cNvSpPr/>
          <p:nvPr/>
        </p:nvSpPr>
        <p:spPr>
          <a:xfrm>
            <a:off x="8734500" y="4153351"/>
            <a:ext cx="3145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999B6"/>
                </a:solidFill>
              </a:rPr>
              <a:t>최종 결론</a:t>
            </a:r>
            <a:endParaRPr sz="100">
              <a:solidFill>
                <a:srgbClr val="4999B6"/>
              </a:solidFill>
            </a:endParaRPr>
          </a:p>
        </p:txBody>
      </p:sp>
      <p:sp>
        <p:nvSpPr>
          <p:cNvPr id="116" name="Google Shape;116;g15ebf6c7dba_1_20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9E4ED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C9E4E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60b885278f_0_194"/>
          <p:cNvSpPr/>
          <p:nvPr/>
        </p:nvSpPr>
        <p:spPr>
          <a:xfrm>
            <a:off x="42750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8" name="Google Shape;678;g160b885278f_0_194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9" name="Google Shape;679;g160b885278f_0_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525" y="1724950"/>
            <a:ext cx="6424346" cy="387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g160b885278f_0_194"/>
          <p:cNvGrpSpPr/>
          <p:nvPr/>
        </p:nvGrpSpPr>
        <p:grpSpPr>
          <a:xfrm>
            <a:off x="-8432675" y="1325700"/>
            <a:ext cx="22593401" cy="5004900"/>
            <a:chOff x="-8408450" y="1321100"/>
            <a:chExt cx="22593401" cy="5004900"/>
          </a:xfrm>
        </p:grpSpPr>
        <p:sp>
          <p:nvSpPr>
            <p:cNvPr id="681" name="Google Shape;681;g160b885278f_0_194"/>
            <p:cNvSpPr/>
            <p:nvPr/>
          </p:nvSpPr>
          <p:spPr>
            <a:xfrm>
              <a:off x="1823600" y="1321100"/>
              <a:ext cx="2029500" cy="50049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82" name="Google Shape;682;g160b885278f_0_194"/>
            <p:cNvGrpSpPr/>
            <p:nvPr/>
          </p:nvGrpSpPr>
          <p:grpSpPr>
            <a:xfrm>
              <a:off x="-8408450" y="1499650"/>
              <a:ext cx="22593401" cy="4647800"/>
              <a:chOff x="-9917325" y="868625"/>
              <a:chExt cx="22593401" cy="4647800"/>
            </a:xfrm>
          </p:grpSpPr>
          <p:pic>
            <p:nvPicPr>
              <p:cNvPr id="683" name="Google Shape;683;g160b885278f_0_194"/>
              <p:cNvPicPr preferRelativeResize="0"/>
              <p:nvPr/>
            </p:nvPicPr>
            <p:blipFill rotWithShape="1">
              <a:blip r:embed="rId4">
                <a:alphaModFix/>
              </a:blip>
              <a:srcRect l="92140" r="-92140"/>
              <a:stretch/>
            </p:blipFill>
            <p:spPr>
              <a:xfrm>
                <a:off x="1379375" y="868625"/>
                <a:ext cx="11296701" cy="4647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4" name="Google Shape;684;g160b885278f_0_194"/>
              <p:cNvPicPr preferRelativeResize="0"/>
              <p:nvPr/>
            </p:nvPicPr>
            <p:blipFill rotWithShape="1">
              <a:blip r:embed="rId4">
                <a:alphaModFix/>
              </a:blip>
              <a:srcRect l="-91579" r="91579"/>
              <a:stretch/>
            </p:blipFill>
            <p:spPr>
              <a:xfrm>
                <a:off x="-9917325" y="868625"/>
                <a:ext cx="11296701" cy="4647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85" name="Google Shape;685;g160b885278f_0_194"/>
          <p:cNvSpPr txBox="1"/>
          <p:nvPr/>
        </p:nvSpPr>
        <p:spPr>
          <a:xfrm>
            <a:off x="3972625" y="5434788"/>
            <a:ext cx="61206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혈관 및 호흡의 생체 지표 중 흡연과 상관성이 높은 3개의 항목은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hemoglobin, triglyceride(중성지방), HDL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가공 필드인 bmi, wwi와 흡연의 상관성은 각각 0.11, -0.06으로 상관도가 낮음</a:t>
            </a:r>
            <a:endParaRPr/>
          </a:p>
        </p:txBody>
      </p:sp>
      <p:sp>
        <p:nvSpPr>
          <p:cNvPr id="686" name="Google Shape;686;g160b885278f_0_194"/>
          <p:cNvSpPr/>
          <p:nvPr/>
        </p:nvSpPr>
        <p:spPr>
          <a:xfrm>
            <a:off x="1754425" y="4869375"/>
            <a:ext cx="195000" cy="195000"/>
          </a:xfrm>
          <a:prstGeom prst="ellipse">
            <a:avLst/>
          </a:prstGeom>
          <a:solidFill>
            <a:srgbClr val="FEFD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g160b885278f_0_194"/>
          <p:cNvSpPr/>
          <p:nvPr/>
        </p:nvSpPr>
        <p:spPr>
          <a:xfrm>
            <a:off x="1754425" y="3878775"/>
            <a:ext cx="195000" cy="195000"/>
          </a:xfrm>
          <a:prstGeom prst="ellipse">
            <a:avLst/>
          </a:prstGeom>
          <a:solidFill>
            <a:srgbClr val="FEFD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160b885278f_0_194"/>
          <p:cNvSpPr/>
          <p:nvPr/>
        </p:nvSpPr>
        <p:spPr>
          <a:xfrm>
            <a:off x="1754425" y="4217025"/>
            <a:ext cx="195000" cy="195000"/>
          </a:xfrm>
          <a:prstGeom prst="ellipse">
            <a:avLst/>
          </a:prstGeom>
          <a:solidFill>
            <a:srgbClr val="FEFDA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" name="Google Shape;689;g160b885278f_0_194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690" name="Google Shape;690;g160b885278f_0_194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691" name="Google Shape;691;g160b885278f_0_194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Data Visualization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692" name="Google Shape;692;g160b885278f_0_194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693" name="Google Shape;693;g160b885278f_0_194"/>
            <p:cNvPicPr preferRelativeResize="0"/>
            <p:nvPr/>
          </p:nvPicPr>
          <p:blipFill>
            <a:blip r:embed="rId5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4" name="Google Shape;694;g160b885278f_0_194"/>
          <p:cNvGrpSpPr/>
          <p:nvPr/>
        </p:nvGrpSpPr>
        <p:grpSpPr>
          <a:xfrm>
            <a:off x="2306689" y="1213850"/>
            <a:ext cx="5340549" cy="415500"/>
            <a:chOff x="1195925" y="1700450"/>
            <a:chExt cx="4211125" cy="415500"/>
          </a:xfrm>
        </p:grpSpPr>
        <p:sp>
          <p:nvSpPr>
            <p:cNvPr id="695" name="Google Shape;695;g160b885278f_0_194"/>
            <p:cNvSpPr/>
            <p:nvPr/>
          </p:nvSpPr>
          <p:spPr>
            <a:xfrm>
              <a:off x="1195925" y="1729200"/>
              <a:ext cx="4127400" cy="3693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6" name="Google Shape;696;g160b885278f_0_194"/>
            <p:cNvSpPr txBox="1"/>
            <p:nvPr/>
          </p:nvSpPr>
          <p:spPr>
            <a:xfrm>
              <a:off x="1515450" y="1700450"/>
              <a:ext cx="3891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혈관 및 호흡계 생체 지표와 흡연과의 상관 분석표</a:t>
              </a:r>
              <a:endParaRPr sz="1500"/>
            </a:p>
          </p:txBody>
        </p:sp>
        <p:sp>
          <p:nvSpPr>
            <p:cNvPr id="697" name="Google Shape;697;g160b885278f_0_194"/>
            <p:cNvSpPr txBox="1"/>
            <p:nvPr/>
          </p:nvSpPr>
          <p:spPr>
            <a:xfrm>
              <a:off x="1237354" y="1723562"/>
              <a:ext cx="40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▶</a:t>
              </a:r>
              <a:endParaRPr/>
            </a:p>
          </p:txBody>
        </p:sp>
      </p:grpSp>
      <p:pic>
        <p:nvPicPr>
          <p:cNvPr id="698" name="Google Shape;698;g160b885278f_0_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6275" y="876649"/>
            <a:ext cx="1089901" cy="10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ff7e6e822f_3_1433"/>
          <p:cNvSpPr/>
          <p:nvPr/>
        </p:nvSpPr>
        <p:spPr>
          <a:xfrm>
            <a:off x="42750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4" name="Google Shape;704;gff7e6e822f_3_1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400" y="2056775"/>
            <a:ext cx="6517950" cy="39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ff7e6e822f_3_1433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gff7e6e822f_3_1433"/>
          <p:cNvSpPr txBox="1"/>
          <p:nvPr/>
        </p:nvSpPr>
        <p:spPr>
          <a:xfrm>
            <a:off x="6797125" y="3757600"/>
            <a:ext cx="44727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serum creatinine(혈청 크레아티닌)의 흡연과 상관성은 0.21로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Urine protein보다 상관성이 상대적으로 높음</a:t>
            </a:r>
            <a:endParaRPr/>
          </a:p>
        </p:txBody>
      </p:sp>
      <p:pic>
        <p:nvPicPr>
          <p:cNvPr id="707" name="Google Shape;707;gff7e6e822f_3_1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700" y="2507300"/>
            <a:ext cx="3411950" cy="96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8" name="Google Shape;708;gff7e6e822f_3_1433"/>
          <p:cNvGrpSpPr/>
          <p:nvPr/>
        </p:nvGrpSpPr>
        <p:grpSpPr>
          <a:xfrm>
            <a:off x="628442" y="1255076"/>
            <a:ext cx="5716382" cy="1089901"/>
            <a:chOff x="851638" y="1957012"/>
            <a:chExt cx="5189163" cy="1089901"/>
          </a:xfrm>
        </p:grpSpPr>
        <p:grpSp>
          <p:nvGrpSpPr>
            <p:cNvPr id="709" name="Google Shape;709;gff7e6e822f_3_1433"/>
            <p:cNvGrpSpPr/>
            <p:nvPr/>
          </p:nvGrpSpPr>
          <p:grpSpPr>
            <a:xfrm>
              <a:off x="1829675" y="2294225"/>
              <a:ext cx="4211125" cy="415500"/>
              <a:chOff x="1195925" y="1700450"/>
              <a:chExt cx="4211125" cy="415500"/>
            </a:xfrm>
          </p:grpSpPr>
          <p:sp>
            <p:nvSpPr>
              <p:cNvPr id="710" name="Google Shape;710;gff7e6e822f_3_1433"/>
              <p:cNvSpPr/>
              <p:nvPr/>
            </p:nvSpPr>
            <p:spPr>
              <a:xfrm>
                <a:off x="1195925" y="1729200"/>
                <a:ext cx="4127400" cy="3693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1" name="Google Shape;711;gff7e6e822f_3_1433"/>
              <p:cNvSpPr txBox="1"/>
              <p:nvPr/>
            </p:nvSpPr>
            <p:spPr>
              <a:xfrm>
                <a:off x="1515450" y="1700450"/>
                <a:ext cx="38916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/>
                  <a:t>신장 질환 생체 지표와 흡연과의 상관 분석표</a:t>
                </a:r>
                <a:endParaRPr sz="1500"/>
              </a:p>
            </p:txBody>
          </p:sp>
          <p:sp>
            <p:nvSpPr>
              <p:cNvPr id="712" name="Google Shape;712;gff7e6e822f_3_1433"/>
              <p:cNvSpPr txBox="1"/>
              <p:nvPr/>
            </p:nvSpPr>
            <p:spPr>
              <a:xfrm>
                <a:off x="1237354" y="1723562"/>
                <a:ext cx="403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  <p:pic>
          <p:nvPicPr>
            <p:cNvPr id="713" name="Google Shape;713;gff7e6e822f_3_14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51638" y="1957012"/>
              <a:ext cx="1089901" cy="1089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4" name="Google Shape;714;gff7e6e822f_3_1433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715" name="Google Shape;715;gff7e6e822f_3_1433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716" name="Google Shape;716;gff7e6e822f_3_1433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Data Visualization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7" name="Google Shape;717;gff7e6e822f_3_1433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718" name="Google Shape;718;gff7e6e822f_3_1433"/>
            <p:cNvPicPr preferRelativeResize="0"/>
            <p:nvPr/>
          </p:nvPicPr>
          <p:blipFill>
            <a:blip r:embed="rId6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ff7e6e822f_3_1464"/>
          <p:cNvSpPr/>
          <p:nvPr/>
        </p:nvSpPr>
        <p:spPr>
          <a:xfrm>
            <a:off x="42750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gff7e6e822f_3_1464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5" name="Google Shape;725;gff7e6e822f_3_1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50" y="2049275"/>
            <a:ext cx="6530351" cy="39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ff7e6e822f_3_1464"/>
          <p:cNvSpPr txBox="1"/>
          <p:nvPr/>
        </p:nvSpPr>
        <p:spPr>
          <a:xfrm>
            <a:off x="6842425" y="4428138"/>
            <a:ext cx="61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간수치 지표 중 Gtp가 흡연과의 상관성이 있음</a:t>
            </a:r>
            <a:endParaRPr/>
          </a:p>
        </p:txBody>
      </p:sp>
      <p:grpSp>
        <p:nvGrpSpPr>
          <p:cNvPr id="727" name="Google Shape;727;gff7e6e822f_3_1464"/>
          <p:cNvGrpSpPr/>
          <p:nvPr/>
        </p:nvGrpSpPr>
        <p:grpSpPr>
          <a:xfrm>
            <a:off x="673525" y="1264450"/>
            <a:ext cx="5184725" cy="1089901"/>
            <a:chOff x="805375" y="1690550"/>
            <a:chExt cx="5184725" cy="1089901"/>
          </a:xfrm>
        </p:grpSpPr>
        <p:grpSp>
          <p:nvGrpSpPr>
            <p:cNvPr id="728" name="Google Shape;728;gff7e6e822f_3_1464"/>
            <p:cNvGrpSpPr/>
            <p:nvPr/>
          </p:nvGrpSpPr>
          <p:grpSpPr>
            <a:xfrm>
              <a:off x="1778975" y="2021038"/>
              <a:ext cx="4211125" cy="415500"/>
              <a:chOff x="1195925" y="1700450"/>
              <a:chExt cx="4211125" cy="415500"/>
            </a:xfrm>
          </p:grpSpPr>
          <p:sp>
            <p:nvSpPr>
              <p:cNvPr id="729" name="Google Shape;729;gff7e6e822f_3_1464"/>
              <p:cNvSpPr/>
              <p:nvPr/>
            </p:nvSpPr>
            <p:spPr>
              <a:xfrm>
                <a:off x="1195925" y="1729200"/>
                <a:ext cx="4127400" cy="3693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0" name="Google Shape;730;gff7e6e822f_3_1464"/>
              <p:cNvSpPr txBox="1"/>
              <p:nvPr/>
            </p:nvSpPr>
            <p:spPr>
              <a:xfrm>
                <a:off x="1515450" y="1700450"/>
                <a:ext cx="38916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/>
                  <a:t>간의 생체 지표와 흡연과의 상관 분석표</a:t>
                </a:r>
                <a:endParaRPr sz="1500"/>
              </a:p>
            </p:txBody>
          </p:sp>
          <p:sp>
            <p:nvSpPr>
              <p:cNvPr id="731" name="Google Shape;731;gff7e6e822f_3_1464"/>
              <p:cNvSpPr txBox="1"/>
              <p:nvPr/>
            </p:nvSpPr>
            <p:spPr>
              <a:xfrm>
                <a:off x="1237354" y="1723562"/>
                <a:ext cx="403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  <p:pic>
          <p:nvPicPr>
            <p:cNvPr id="732" name="Google Shape;732;gff7e6e822f_3_14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5375" y="1690550"/>
              <a:ext cx="1089901" cy="1089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3" name="Google Shape;733;gff7e6e822f_3_1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6700" y="2490450"/>
            <a:ext cx="3510536" cy="14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gff7e6e822f_3_1464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735" name="Google Shape;735;gff7e6e822f_3_1464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736" name="Google Shape;736;gff7e6e822f_3_1464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Data Visualization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737" name="Google Shape;737;gff7e6e822f_3_1464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738" name="Google Shape;738;gff7e6e822f_3_1464"/>
            <p:cNvPicPr preferRelativeResize="0"/>
            <p:nvPr/>
          </p:nvPicPr>
          <p:blipFill>
            <a:blip r:embed="rId6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ff7e6e822f_3_1494"/>
          <p:cNvSpPr/>
          <p:nvPr/>
        </p:nvSpPr>
        <p:spPr>
          <a:xfrm>
            <a:off x="42750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gff7e6e822f_3_1494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5" name="Google Shape;745;gff7e6e822f_3_1494"/>
          <p:cNvSpPr txBox="1"/>
          <p:nvPr/>
        </p:nvSpPr>
        <p:spPr>
          <a:xfrm>
            <a:off x="1197075" y="5033013"/>
            <a:ext cx="612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흡연자 중 충치가 있는 비율 27%, 흡연자 중 충치가 없는 비율 73%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비흡연자 중 충치가 있는 비율 18%, 비흡연자 중 충치가 없는 비율 82%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비흡연자 보다 흡연자의 충치비율이 9%정도 많음</a:t>
            </a:r>
            <a:endParaRPr b="1"/>
          </a:p>
        </p:txBody>
      </p:sp>
      <p:pic>
        <p:nvPicPr>
          <p:cNvPr id="746" name="Google Shape;746;gff7e6e822f_3_1494"/>
          <p:cNvPicPr preferRelativeResize="0"/>
          <p:nvPr/>
        </p:nvPicPr>
        <p:blipFill rotWithShape="1">
          <a:blip r:embed="rId3">
            <a:alphaModFix/>
          </a:blip>
          <a:srcRect l="22010" r="-22009"/>
          <a:stretch/>
        </p:blipFill>
        <p:spPr>
          <a:xfrm>
            <a:off x="1462525" y="2671075"/>
            <a:ext cx="4798858" cy="244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gff7e6e822f_3_1494"/>
          <p:cNvGrpSpPr/>
          <p:nvPr/>
        </p:nvGrpSpPr>
        <p:grpSpPr>
          <a:xfrm>
            <a:off x="1038707" y="1740226"/>
            <a:ext cx="4359053" cy="1089901"/>
            <a:chOff x="1038700" y="1740224"/>
            <a:chExt cx="4156625" cy="1089901"/>
          </a:xfrm>
        </p:grpSpPr>
        <p:grpSp>
          <p:nvGrpSpPr>
            <p:cNvPr id="748" name="Google Shape;748;gff7e6e822f_3_1494"/>
            <p:cNvGrpSpPr/>
            <p:nvPr/>
          </p:nvGrpSpPr>
          <p:grpSpPr>
            <a:xfrm>
              <a:off x="2012300" y="2077425"/>
              <a:ext cx="3183025" cy="415500"/>
              <a:chOff x="1195925" y="1700463"/>
              <a:chExt cx="3183025" cy="415500"/>
            </a:xfrm>
          </p:grpSpPr>
          <p:sp>
            <p:nvSpPr>
              <p:cNvPr id="749" name="Google Shape;749;gff7e6e822f_3_1494"/>
              <p:cNvSpPr/>
              <p:nvPr/>
            </p:nvSpPr>
            <p:spPr>
              <a:xfrm>
                <a:off x="1195925" y="1729213"/>
                <a:ext cx="3183000" cy="3693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0" name="Google Shape;750;gff7e6e822f_3_1494"/>
              <p:cNvSpPr txBox="1"/>
              <p:nvPr/>
            </p:nvSpPr>
            <p:spPr>
              <a:xfrm>
                <a:off x="1515450" y="1700463"/>
                <a:ext cx="28635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/>
                  <a:t>구강 건강과 흡연/비흡연의 비율</a:t>
                </a:r>
                <a:endParaRPr sz="1500"/>
              </a:p>
            </p:txBody>
          </p:sp>
          <p:sp>
            <p:nvSpPr>
              <p:cNvPr id="751" name="Google Shape;751;gff7e6e822f_3_1494"/>
              <p:cNvSpPr txBox="1"/>
              <p:nvPr/>
            </p:nvSpPr>
            <p:spPr>
              <a:xfrm>
                <a:off x="1237354" y="1723562"/>
                <a:ext cx="403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  <p:pic>
          <p:nvPicPr>
            <p:cNvPr id="752" name="Google Shape;752;gff7e6e822f_3_14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8700" y="1740224"/>
              <a:ext cx="1089901" cy="1089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3" name="Google Shape;753;gff7e6e822f_3_14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5425" y="2002487"/>
            <a:ext cx="4222575" cy="3378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gff7e6e822f_3_1494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755" name="Google Shape;755;gff7e6e822f_3_1494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756" name="Google Shape;756;gff7e6e822f_3_1494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Data Visualization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757" name="Google Shape;757;gff7e6e822f_3_1494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758" name="Google Shape;758;gff7e6e822f_3_1494"/>
            <p:cNvPicPr preferRelativeResize="0"/>
            <p:nvPr/>
          </p:nvPicPr>
          <p:blipFill>
            <a:blip r:embed="rId6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60b885278f_0_228"/>
          <p:cNvSpPr/>
          <p:nvPr/>
        </p:nvSpPr>
        <p:spPr>
          <a:xfrm>
            <a:off x="427500" y="577777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4" name="Google Shape;764;g160b885278f_0_228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5" name="Google Shape;765;g160b885278f_0_228"/>
          <p:cNvPicPr preferRelativeResize="0"/>
          <p:nvPr/>
        </p:nvPicPr>
        <p:blipFill rotWithShape="1">
          <a:blip r:embed="rId3">
            <a:alphaModFix/>
          </a:blip>
          <a:srcRect l="28349" t="6530" r="-28349" b="-6529"/>
          <a:stretch/>
        </p:blipFill>
        <p:spPr>
          <a:xfrm>
            <a:off x="1478825" y="2385250"/>
            <a:ext cx="5066600" cy="29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g160b885278f_0_228"/>
          <p:cNvSpPr txBox="1"/>
          <p:nvPr/>
        </p:nvSpPr>
        <p:spPr>
          <a:xfrm>
            <a:off x="1197075" y="5033013"/>
            <a:ext cx="61206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흡연자 중 치석이 있는 비율 52%, 흡연자 중 치석이 없는 비율 48%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비흡연자 중 치석이 있는 비율 62%, 비흡연자 중 치석이 없는 비율 38%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비흡연자 보다 흡연자의 치석비율이 10%정도 많음</a:t>
            </a:r>
            <a:endParaRPr b="1"/>
          </a:p>
        </p:txBody>
      </p:sp>
      <p:grpSp>
        <p:nvGrpSpPr>
          <p:cNvPr id="767" name="Google Shape;767;g160b885278f_0_228"/>
          <p:cNvGrpSpPr/>
          <p:nvPr/>
        </p:nvGrpSpPr>
        <p:grpSpPr>
          <a:xfrm>
            <a:off x="1038691" y="1740226"/>
            <a:ext cx="4378589" cy="1089901"/>
            <a:chOff x="1038700" y="1740224"/>
            <a:chExt cx="4156625" cy="1089901"/>
          </a:xfrm>
        </p:grpSpPr>
        <p:grpSp>
          <p:nvGrpSpPr>
            <p:cNvPr id="768" name="Google Shape;768;g160b885278f_0_228"/>
            <p:cNvGrpSpPr/>
            <p:nvPr/>
          </p:nvGrpSpPr>
          <p:grpSpPr>
            <a:xfrm>
              <a:off x="2012300" y="2077425"/>
              <a:ext cx="3183025" cy="415500"/>
              <a:chOff x="1195925" y="1700463"/>
              <a:chExt cx="3183025" cy="415500"/>
            </a:xfrm>
          </p:grpSpPr>
          <p:sp>
            <p:nvSpPr>
              <p:cNvPr id="769" name="Google Shape;769;g160b885278f_0_228"/>
              <p:cNvSpPr/>
              <p:nvPr/>
            </p:nvSpPr>
            <p:spPr>
              <a:xfrm>
                <a:off x="1195925" y="1729213"/>
                <a:ext cx="3183000" cy="3693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0" name="Google Shape;770;g160b885278f_0_228"/>
              <p:cNvSpPr txBox="1"/>
              <p:nvPr/>
            </p:nvSpPr>
            <p:spPr>
              <a:xfrm>
                <a:off x="1515450" y="1700463"/>
                <a:ext cx="2863500" cy="41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/>
                  <a:t>구강 건강과 흡연/비흡연의 비율</a:t>
                </a:r>
                <a:endParaRPr sz="1500"/>
              </a:p>
            </p:txBody>
          </p:sp>
          <p:sp>
            <p:nvSpPr>
              <p:cNvPr id="771" name="Google Shape;771;g160b885278f_0_228"/>
              <p:cNvSpPr txBox="1"/>
              <p:nvPr/>
            </p:nvSpPr>
            <p:spPr>
              <a:xfrm>
                <a:off x="1237354" y="1723562"/>
                <a:ext cx="403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  <p:pic>
          <p:nvPicPr>
            <p:cNvPr id="772" name="Google Shape;772;g160b885278f_0_2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38700" y="1740224"/>
              <a:ext cx="1089901" cy="1089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3" name="Google Shape;773;g160b885278f_0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125" y="1974985"/>
            <a:ext cx="4222575" cy="33780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g160b885278f_0_228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grpSp>
          <p:nvGrpSpPr>
            <p:cNvPr id="775" name="Google Shape;775;g160b885278f_0_228"/>
            <p:cNvGrpSpPr/>
            <p:nvPr/>
          </p:nvGrpSpPr>
          <p:grpSpPr>
            <a:xfrm>
              <a:off x="0" y="50"/>
              <a:ext cx="12192000" cy="756000"/>
              <a:chOff x="0" y="50"/>
              <a:chExt cx="12192000" cy="756000"/>
            </a:xfrm>
          </p:grpSpPr>
          <p:sp>
            <p:nvSpPr>
              <p:cNvPr id="776" name="Google Shape;776;g160b885278f_0_228"/>
              <p:cNvSpPr/>
              <p:nvPr/>
            </p:nvSpPr>
            <p:spPr>
              <a:xfrm>
                <a:off x="0" y="50"/>
                <a:ext cx="12192000" cy="756000"/>
              </a:xfrm>
              <a:prstGeom prst="round2SameRect">
                <a:avLst>
                  <a:gd name="adj1" fmla="val 0"/>
                  <a:gd name="adj2" fmla="val 13437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rPr lang="en-US" sz="3900" b="1">
                    <a:solidFill>
                      <a:srgbClr val="FEFDA3"/>
                    </a:solidFill>
                  </a:rPr>
                  <a:t>   2. About Data - </a:t>
                </a:r>
                <a:r>
                  <a:rPr lang="en-US" sz="3500" b="1">
                    <a:solidFill>
                      <a:srgbClr val="FEFDA3"/>
                    </a:solidFill>
                  </a:rPr>
                  <a:t>Data Visualization</a:t>
                </a:r>
                <a:r>
                  <a:rPr lang="en-US" sz="3900" b="1">
                    <a:solidFill>
                      <a:srgbClr val="FEFDA3"/>
                    </a:solidFill>
                  </a:rPr>
                  <a:t>                                 </a:t>
                </a:r>
                <a:endParaRPr sz="2000" i="0" u="none" strike="noStrike" cap="none">
                  <a:solidFill>
                    <a:srgbClr val="FFFFFF"/>
                  </a:solidFill>
                </a:endParaRPr>
              </a:p>
            </p:txBody>
          </p:sp>
          <p:sp>
            <p:nvSpPr>
              <p:cNvPr id="777" name="Google Shape;777;g160b885278f_0_228"/>
              <p:cNvSpPr/>
              <p:nvPr/>
            </p:nvSpPr>
            <p:spPr>
              <a:xfrm>
                <a:off x="555503" y="429542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778" name="Google Shape;778;g160b885278f_0_228"/>
            <p:cNvPicPr preferRelativeResize="0"/>
            <p:nvPr/>
          </p:nvPicPr>
          <p:blipFill>
            <a:blip r:embed="rId6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ff7e6e822f_3_895"/>
          <p:cNvSpPr/>
          <p:nvPr/>
        </p:nvSpPr>
        <p:spPr>
          <a:xfrm>
            <a:off x="5246738" y="2304785"/>
            <a:ext cx="1698600" cy="16863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84" name="Google Shape;784;gff7e6e822f_3_895"/>
          <p:cNvGrpSpPr/>
          <p:nvPr/>
        </p:nvGrpSpPr>
        <p:grpSpPr>
          <a:xfrm>
            <a:off x="5246673" y="3821037"/>
            <a:ext cx="1698588" cy="339522"/>
            <a:chOff x="1733550" y="4057694"/>
            <a:chExt cx="2610000" cy="521700"/>
          </a:xfrm>
        </p:grpSpPr>
        <p:sp>
          <p:nvSpPr>
            <p:cNvPr id="785" name="Google Shape;785;gff7e6e822f_3_895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</a:rPr>
                <a:t>Random Forest</a:t>
              </a:r>
              <a:endParaRPr sz="1300"/>
            </a:p>
          </p:txBody>
        </p:sp>
        <p:sp>
          <p:nvSpPr>
            <p:cNvPr id="786" name="Google Shape;786;gff7e6e822f_3_895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7" name="Google Shape;787;gff7e6e822f_3_895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8" name="Google Shape;788;gff7e6e822f_3_895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9" name="Google Shape;789;gff7e6e822f_3_895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0" name="Google Shape;790;gff7e6e822f_3_895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91" name="Google Shape;791;gff7e6e822f_3_895"/>
          <p:cNvSpPr/>
          <p:nvPr/>
        </p:nvSpPr>
        <p:spPr>
          <a:xfrm>
            <a:off x="0" y="50"/>
            <a:ext cx="12192000" cy="14142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900" b="1">
                <a:solidFill>
                  <a:srgbClr val="FEFDA3"/>
                </a:solidFill>
              </a:rPr>
              <a:t>                                </a:t>
            </a:r>
            <a:endParaRPr sz="2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gff7e6e822f_3_895"/>
          <p:cNvSpPr/>
          <p:nvPr/>
        </p:nvSpPr>
        <p:spPr>
          <a:xfrm>
            <a:off x="2962350" y="299307"/>
            <a:ext cx="6096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FEFDA3"/>
                </a:solidFill>
              </a:rPr>
              <a:t>3. Modeling</a:t>
            </a:r>
            <a:endParaRPr sz="2800">
              <a:solidFill>
                <a:srgbClr val="595959"/>
              </a:solidFill>
            </a:endParaRPr>
          </a:p>
        </p:txBody>
      </p:sp>
      <p:sp>
        <p:nvSpPr>
          <p:cNvPr id="793" name="Google Shape;793;gff7e6e822f_3_895"/>
          <p:cNvSpPr/>
          <p:nvPr/>
        </p:nvSpPr>
        <p:spPr>
          <a:xfrm>
            <a:off x="7445390" y="2289222"/>
            <a:ext cx="1698600" cy="16863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4" name="Google Shape;794;gff7e6e822f_3_895"/>
          <p:cNvSpPr/>
          <p:nvPr/>
        </p:nvSpPr>
        <p:spPr>
          <a:xfrm>
            <a:off x="3048008" y="2304797"/>
            <a:ext cx="1698600" cy="16863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95" name="Google Shape;795;gff7e6e822f_3_895"/>
          <p:cNvGrpSpPr/>
          <p:nvPr/>
        </p:nvGrpSpPr>
        <p:grpSpPr>
          <a:xfrm>
            <a:off x="3047943" y="3821050"/>
            <a:ext cx="1698588" cy="339522"/>
            <a:chOff x="1733550" y="4057694"/>
            <a:chExt cx="2610000" cy="521700"/>
          </a:xfrm>
        </p:grpSpPr>
        <p:sp>
          <p:nvSpPr>
            <p:cNvPr id="796" name="Google Shape;796;gff7e6e822f_3_895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Decision Tree</a:t>
              </a:r>
              <a:endParaRPr/>
            </a:p>
          </p:txBody>
        </p:sp>
        <p:sp>
          <p:nvSpPr>
            <p:cNvPr id="797" name="Google Shape;797;gff7e6e822f_3_895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8" name="Google Shape;798;gff7e6e822f_3_895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99" name="Google Shape;799;gff7e6e822f_3_895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0" name="Google Shape;800;gff7e6e822f_3_895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1" name="Google Shape;801;gff7e6e822f_3_895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02" name="Google Shape;802;gff7e6e822f_3_89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435975" y="0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gff7e6e822f_3_895"/>
          <p:cNvSpPr/>
          <p:nvPr/>
        </p:nvSpPr>
        <p:spPr>
          <a:xfrm>
            <a:off x="7445390" y="3805609"/>
            <a:ext cx="1698600" cy="339600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/>
          </a:p>
        </p:txBody>
      </p:sp>
      <p:sp>
        <p:nvSpPr>
          <p:cNvPr id="804" name="Google Shape;804;gff7e6e822f_3_895"/>
          <p:cNvSpPr/>
          <p:nvPr/>
        </p:nvSpPr>
        <p:spPr>
          <a:xfrm>
            <a:off x="7445390" y="2289222"/>
            <a:ext cx="1698600" cy="16863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5" name="Google Shape;805;gff7e6e822f_3_895"/>
          <p:cNvGrpSpPr/>
          <p:nvPr/>
        </p:nvGrpSpPr>
        <p:grpSpPr>
          <a:xfrm>
            <a:off x="7445326" y="3805475"/>
            <a:ext cx="1698588" cy="339522"/>
            <a:chOff x="1733550" y="4057694"/>
            <a:chExt cx="2610000" cy="521700"/>
          </a:xfrm>
        </p:grpSpPr>
        <p:sp>
          <p:nvSpPr>
            <p:cNvPr id="806" name="Google Shape;806;gff7e6e822f_3_895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XGB, LGBM</a:t>
              </a:r>
              <a:endParaRPr/>
            </a:p>
          </p:txBody>
        </p:sp>
        <p:sp>
          <p:nvSpPr>
            <p:cNvPr id="807" name="Google Shape;807;gff7e6e822f_3_895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8" name="Google Shape;808;gff7e6e822f_3_895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9" name="Google Shape;809;gff7e6e822f_3_895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0" name="Google Shape;810;gff7e6e822f_3_895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1" name="Google Shape;811;gff7e6e822f_3_895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12" name="Google Shape;812;gff7e6e822f_3_895"/>
          <p:cNvSpPr/>
          <p:nvPr/>
        </p:nvSpPr>
        <p:spPr>
          <a:xfrm>
            <a:off x="6346015" y="4585947"/>
            <a:ext cx="1698600" cy="16863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3" name="Google Shape;813;gff7e6e822f_3_895"/>
          <p:cNvSpPr/>
          <p:nvPr/>
        </p:nvSpPr>
        <p:spPr>
          <a:xfrm>
            <a:off x="4147358" y="4585947"/>
            <a:ext cx="1698600" cy="16863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14" name="Google Shape;814;gff7e6e822f_3_895"/>
          <p:cNvGrpSpPr/>
          <p:nvPr/>
        </p:nvGrpSpPr>
        <p:grpSpPr>
          <a:xfrm>
            <a:off x="4147293" y="6102200"/>
            <a:ext cx="1698588" cy="339522"/>
            <a:chOff x="1733550" y="4057694"/>
            <a:chExt cx="2610000" cy="521700"/>
          </a:xfrm>
        </p:grpSpPr>
        <p:sp>
          <p:nvSpPr>
            <p:cNvPr id="815" name="Google Shape;815;gff7e6e822f_3_895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FFFFFF"/>
                  </a:solidFill>
                </a:rPr>
                <a:t>Logistic Regression</a:t>
              </a:r>
              <a:endParaRPr sz="1000"/>
            </a:p>
          </p:txBody>
        </p:sp>
        <p:sp>
          <p:nvSpPr>
            <p:cNvPr id="816" name="Google Shape;816;gff7e6e822f_3_895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7" name="Google Shape;817;gff7e6e822f_3_895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8" name="Google Shape;818;gff7e6e822f_3_895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9" name="Google Shape;819;gff7e6e822f_3_895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0" name="Google Shape;820;gff7e6e822f_3_895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21" name="Google Shape;821;gff7e6e822f_3_895"/>
          <p:cNvSpPr/>
          <p:nvPr/>
        </p:nvSpPr>
        <p:spPr>
          <a:xfrm>
            <a:off x="6346015" y="6102334"/>
            <a:ext cx="1698600" cy="339600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/>
          </a:p>
        </p:txBody>
      </p:sp>
      <p:sp>
        <p:nvSpPr>
          <p:cNvPr id="822" name="Google Shape;822;gff7e6e822f_3_895"/>
          <p:cNvSpPr/>
          <p:nvPr/>
        </p:nvSpPr>
        <p:spPr>
          <a:xfrm>
            <a:off x="6346015" y="4585947"/>
            <a:ext cx="1698600" cy="16863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3" name="Google Shape;823;gff7e6e822f_3_895"/>
          <p:cNvGrpSpPr/>
          <p:nvPr/>
        </p:nvGrpSpPr>
        <p:grpSpPr>
          <a:xfrm>
            <a:off x="6345951" y="6102200"/>
            <a:ext cx="1698588" cy="339522"/>
            <a:chOff x="1733550" y="4057694"/>
            <a:chExt cx="2610000" cy="521700"/>
          </a:xfrm>
        </p:grpSpPr>
        <p:sp>
          <p:nvSpPr>
            <p:cNvPr id="824" name="Google Shape;824;gff7e6e822f_3_895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rgbClr val="FFFFFF"/>
                  </a:solidFill>
                </a:rPr>
                <a:t>Support Vector Machine</a:t>
              </a:r>
              <a:endParaRPr sz="700"/>
            </a:p>
          </p:txBody>
        </p:sp>
        <p:sp>
          <p:nvSpPr>
            <p:cNvPr id="825" name="Google Shape;825;gff7e6e822f_3_895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6" name="Google Shape;826;gff7e6e822f_3_895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7" name="Google Shape;827;gff7e6e822f_3_895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8" name="Google Shape;828;gff7e6e822f_3_895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9" name="Google Shape;829;gff7e6e822f_3_895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30" name="Google Shape;830;gff7e6e822f_3_8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400" y="2601425"/>
            <a:ext cx="873125" cy="109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gff7e6e822f_3_8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750" y="2601438"/>
            <a:ext cx="873125" cy="109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ff7e6e822f_3_8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8188" y="2585863"/>
            <a:ext cx="873125" cy="109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ff7e6e822f_3_8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638" y="5051100"/>
            <a:ext cx="756026" cy="7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gff7e6e822f_3_8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9713" y="4850500"/>
            <a:ext cx="1051075" cy="10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gff7e6e822f_3_895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ff7e6e822f_3_1013"/>
          <p:cNvSpPr/>
          <p:nvPr/>
        </p:nvSpPr>
        <p:spPr>
          <a:xfrm>
            <a:off x="374650" y="1845406"/>
            <a:ext cx="11442600" cy="4834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gff7e6e822f_3_1013"/>
          <p:cNvSpPr/>
          <p:nvPr/>
        </p:nvSpPr>
        <p:spPr>
          <a:xfrm>
            <a:off x="374650" y="1137296"/>
            <a:ext cx="1273200" cy="367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CONTENTS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grpSp>
        <p:nvGrpSpPr>
          <p:cNvPr id="842" name="Google Shape;842;gff7e6e822f_3_1013"/>
          <p:cNvGrpSpPr/>
          <p:nvPr/>
        </p:nvGrpSpPr>
        <p:grpSpPr>
          <a:xfrm>
            <a:off x="1197000" y="2347846"/>
            <a:ext cx="3626492" cy="1128934"/>
            <a:chOff x="1457300" y="2470326"/>
            <a:chExt cx="4355100" cy="1355751"/>
          </a:xfrm>
        </p:grpSpPr>
        <p:sp>
          <p:nvSpPr>
            <p:cNvPr id="843" name="Google Shape;843;gff7e6e822f_3_1013"/>
            <p:cNvSpPr/>
            <p:nvPr/>
          </p:nvSpPr>
          <p:spPr>
            <a:xfrm>
              <a:off x="1457300" y="2470326"/>
              <a:ext cx="4355100" cy="135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4" name="Google Shape;844;gff7e6e822f_3_1013"/>
            <p:cNvSpPr/>
            <p:nvPr/>
          </p:nvSpPr>
          <p:spPr>
            <a:xfrm rot="-5400000" flipH="1">
              <a:off x="1078550" y="2856627"/>
              <a:ext cx="13482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5" name="Google Shape;845;gff7e6e822f_3_1013"/>
            <p:cNvSpPr/>
            <p:nvPr/>
          </p:nvSpPr>
          <p:spPr>
            <a:xfrm>
              <a:off x="2087915" y="2875944"/>
              <a:ext cx="32769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solidFill>
                    <a:srgbClr val="595959"/>
                  </a:solidFill>
                </a:rPr>
                <a:t>교차 검증</a:t>
              </a:r>
              <a:endParaRPr sz="1300" b="1">
                <a:solidFill>
                  <a:srgbClr val="595959"/>
                </a:solidFill>
              </a:endParaRPr>
            </a:p>
          </p:txBody>
        </p:sp>
        <p:sp>
          <p:nvSpPr>
            <p:cNvPr id="846" name="Google Shape;846;gff7e6e822f_3_1013"/>
            <p:cNvSpPr/>
            <p:nvPr/>
          </p:nvSpPr>
          <p:spPr>
            <a:xfrm>
              <a:off x="1536889" y="2976425"/>
              <a:ext cx="51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</a:rPr>
                <a:t>01</a:t>
              </a:r>
              <a:endParaRPr sz="1500">
                <a:solidFill>
                  <a:srgbClr val="FFFFFF"/>
                </a:solidFill>
              </a:endParaRPr>
            </a:p>
          </p:txBody>
        </p:sp>
      </p:grpSp>
      <p:sp>
        <p:nvSpPr>
          <p:cNvPr id="847" name="Google Shape;847;gff7e6e822f_3_1013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8" name="Google Shape;848;gff7e6e822f_3_1013"/>
          <p:cNvGrpSpPr/>
          <p:nvPr/>
        </p:nvGrpSpPr>
        <p:grpSpPr>
          <a:xfrm>
            <a:off x="4121700" y="3698333"/>
            <a:ext cx="3626492" cy="1128934"/>
            <a:chOff x="3756537" y="3500379"/>
            <a:chExt cx="4355100" cy="1355751"/>
          </a:xfrm>
        </p:grpSpPr>
        <p:sp>
          <p:nvSpPr>
            <p:cNvPr id="849" name="Google Shape;849;gff7e6e822f_3_1013"/>
            <p:cNvSpPr/>
            <p:nvPr/>
          </p:nvSpPr>
          <p:spPr>
            <a:xfrm>
              <a:off x="3756537" y="3500379"/>
              <a:ext cx="4355100" cy="135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0" name="Google Shape;850;gff7e6e822f_3_1013"/>
            <p:cNvSpPr/>
            <p:nvPr/>
          </p:nvSpPr>
          <p:spPr>
            <a:xfrm rot="-5400000" flipH="1">
              <a:off x="3377787" y="3886679"/>
              <a:ext cx="13482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1" name="Google Shape;851;gff7e6e822f_3_1013"/>
            <p:cNvSpPr/>
            <p:nvPr/>
          </p:nvSpPr>
          <p:spPr>
            <a:xfrm>
              <a:off x="4512151" y="3912342"/>
              <a:ext cx="34185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rgbClr val="595959"/>
                  </a:solidFill>
                </a:rPr>
                <a:t>최적 하이퍼파라미터 탐색</a:t>
              </a:r>
              <a:endParaRPr sz="1100" b="1">
                <a:solidFill>
                  <a:srgbClr val="595959"/>
                </a:solidFill>
              </a:endParaRPr>
            </a:p>
          </p:txBody>
        </p:sp>
        <p:sp>
          <p:nvSpPr>
            <p:cNvPr id="852" name="Google Shape;852;gff7e6e822f_3_1013"/>
            <p:cNvSpPr/>
            <p:nvPr/>
          </p:nvSpPr>
          <p:spPr>
            <a:xfrm>
              <a:off x="3836127" y="4006493"/>
              <a:ext cx="59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</a:rPr>
                <a:t>0</a:t>
              </a:r>
              <a:r>
                <a:rPr lang="en-US" sz="1300" b="1">
                  <a:solidFill>
                    <a:srgbClr val="FFFFFF"/>
                  </a:solidFill>
                </a:rPr>
                <a:t>2</a:t>
              </a:r>
              <a:endParaRPr sz="1500">
                <a:solidFill>
                  <a:srgbClr val="FFFFFF"/>
                </a:solidFill>
              </a:endParaRPr>
            </a:p>
          </p:txBody>
        </p:sp>
      </p:grpSp>
      <p:grpSp>
        <p:nvGrpSpPr>
          <p:cNvPr id="853" name="Google Shape;853;gff7e6e822f_3_1013"/>
          <p:cNvGrpSpPr/>
          <p:nvPr/>
        </p:nvGrpSpPr>
        <p:grpSpPr>
          <a:xfrm>
            <a:off x="7077800" y="5086008"/>
            <a:ext cx="3626492" cy="1128934"/>
            <a:chOff x="1457300" y="2470326"/>
            <a:chExt cx="4355100" cy="1355751"/>
          </a:xfrm>
        </p:grpSpPr>
        <p:sp>
          <p:nvSpPr>
            <p:cNvPr id="854" name="Google Shape;854;gff7e6e822f_3_1013"/>
            <p:cNvSpPr/>
            <p:nvPr/>
          </p:nvSpPr>
          <p:spPr>
            <a:xfrm>
              <a:off x="1457300" y="2470326"/>
              <a:ext cx="4355100" cy="135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5" name="Google Shape;855;gff7e6e822f_3_1013"/>
            <p:cNvSpPr/>
            <p:nvPr/>
          </p:nvSpPr>
          <p:spPr>
            <a:xfrm rot="-5400000" flipH="1">
              <a:off x="1078550" y="2856627"/>
              <a:ext cx="13482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6" name="Google Shape;856;gff7e6e822f_3_1013"/>
            <p:cNvSpPr/>
            <p:nvPr/>
          </p:nvSpPr>
          <p:spPr>
            <a:xfrm>
              <a:off x="2121406" y="2882279"/>
              <a:ext cx="32769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>
                  <a:solidFill>
                    <a:srgbClr val="595959"/>
                  </a:solidFill>
                </a:rPr>
                <a:t>최종 모델 결정</a:t>
              </a:r>
              <a:endParaRPr sz="1300" b="1">
                <a:solidFill>
                  <a:srgbClr val="595959"/>
                </a:solidFill>
              </a:endParaRPr>
            </a:p>
          </p:txBody>
        </p:sp>
        <p:sp>
          <p:nvSpPr>
            <p:cNvPr id="857" name="Google Shape;857;gff7e6e822f_3_1013"/>
            <p:cNvSpPr/>
            <p:nvPr/>
          </p:nvSpPr>
          <p:spPr>
            <a:xfrm>
              <a:off x="1536889" y="2976425"/>
              <a:ext cx="59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</a:rPr>
                <a:t>0</a:t>
              </a:r>
              <a:r>
                <a:rPr lang="en-US" sz="1300" b="1">
                  <a:solidFill>
                    <a:srgbClr val="FFFFFF"/>
                  </a:solidFill>
                </a:rPr>
                <a:t>3</a:t>
              </a:r>
              <a:endParaRPr sz="1500">
                <a:solidFill>
                  <a:srgbClr val="FFFFFF"/>
                </a:solidFill>
              </a:endParaRPr>
            </a:p>
          </p:txBody>
        </p:sp>
      </p:grpSp>
      <p:sp>
        <p:nvSpPr>
          <p:cNvPr id="858" name="Google Shape;858;gff7e6e822f_3_1013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Decision Tree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859" name="Google Shape;859;gff7e6e822f_3_1013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ff7e6e822f_3_1092"/>
          <p:cNvSpPr/>
          <p:nvPr/>
        </p:nvSpPr>
        <p:spPr>
          <a:xfrm>
            <a:off x="374650" y="1097824"/>
            <a:ext cx="11442600" cy="5542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5" name="Google Shape;865;gff7e6e822f_3_1092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6" name="Google Shape;866;gff7e6e822f_3_1092"/>
          <p:cNvGrpSpPr/>
          <p:nvPr/>
        </p:nvGrpSpPr>
        <p:grpSpPr>
          <a:xfrm>
            <a:off x="658121" y="3776610"/>
            <a:ext cx="4972758" cy="2162947"/>
            <a:chOff x="2839981" y="3670947"/>
            <a:chExt cx="7695385" cy="2584784"/>
          </a:xfrm>
        </p:grpSpPr>
        <p:sp>
          <p:nvSpPr>
            <p:cNvPr id="867" name="Google Shape;867;gff7e6e822f_3_1092"/>
            <p:cNvSpPr/>
            <p:nvPr/>
          </p:nvSpPr>
          <p:spPr>
            <a:xfrm>
              <a:off x="6608532" y="4358075"/>
              <a:ext cx="331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868" name="Google Shape;868;gff7e6e822f_3_109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3193" y="3847128"/>
              <a:ext cx="7522173" cy="24086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gff7e6e822f_3_1092"/>
            <p:cNvSpPr/>
            <p:nvPr/>
          </p:nvSpPr>
          <p:spPr>
            <a:xfrm>
              <a:off x="2839981" y="3670947"/>
              <a:ext cx="1127400" cy="279900"/>
            </a:xfrm>
            <a:prstGeom prst="roundRect">
              <a:avLst>
                <a:gd name="adj" fmla="val 16817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</a:rPr>
                <a:t>예시</a:t>
              </a:r>
              <a:endParaRPr sz="1200" b="1" i="0" u="none" strike="noStrike" cap="none">
                <a:solidFill>
                  <a:srgbClr val="FFFFFF"/>
                </a:solidFill>
              </a:endParaRPr>
            </a:p>
          </p:txBody>
        </p:sp>
      </p:grpSp>
      <p:pic>
        <p:nvPicPr>
          <p:cNvPr id="870" name="Google Shape;870;gff7e6e822f_3_1092"/>
          <p:cNvPicPr preferRelativeResize="0"/>
          <p:nvPr/>
        </p:nvPicPr>
        <p:blipFill rotWithShape="1">
          <a:blip r:embed="rId4">
            <a:alphaModFix/>
          </a:blip>
          <a:srcRect l="14700" t="-6970" r="-14700" b="6970"/>
          <a:stretch/>
        </p:blipFill>
        <p:spPr>
          <a:xfrm>
            <a:off x="6268825" y="2999950"/>
            <a:ext cx="4839450" cy="336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gff7e6e822f_3_1092"/>
          <p:cNvGrpSpPr/>
          <p:nvPr/>
        </p:nvGrpSpPr>
        <p:grpSpPr>
          <a:xfrm>
            <a:off x="830133" y="1943396"/>
            <a:ext cx="4648500" cy="1637434"/>
            <a:chOff x="1058725" y="2501000"/>
            <a:chExt cx="4648500" cy="1444200"/>
          </a:xfrm>
        </p:grpSpPr>
        <p:sp>
          <p:nvSpPr>
            <p:cNvPr id="872" name="Google Shape;872;gff7e6e822f_3_1092"/>
            <p:cNvSpPr/>
            <p:nvPr/>
          </p:nvSpPr>
          <p:spPr>
            <a:xfrm>
              <a:off x="1058725" y="2501000"/>
              <a:ext cx="4648500" cy="1444200"/>
            </a:xfrm>
            <a:prstGeom prst="roundRect">
              <a:avLst>
                <a:gd name="adj" fmla="val 5923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3" name="Google Shape;873;gff7e6e822f_3_1092"/>
            <p:cNvSpPr txBox="1"/>
            <p:nvPr/>
          </p:nvSpPr>
          <p:spPr>
            <a:xfrm>
              <a:off x="1058725" y="2811200"/>
              <a:ext cx="4323900" cy="11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>
                  <a:solidFill>
                    <a:srgbClr val="3F3F3F"/>
                  </a:solidFill>
                </a:rPr>
                <a:t>머신러닝 알고리즘 중 직관적으로 이해하기 쉬운 알고리즘</a:t>
              </a:r>
              <a:endParaRPr sz="1300">
                <a:solidFill>
                  <a:srgbClr val="3F3F3F"/>
                </a:solidFill>
              </a:endParaRPr>
            </a:p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>
                  <a:solidFill>
                    <a:srgbClr val="3F3F3F"/>
                  </a:solidFill>
                </a:rPr>
                <a:t>일반적으로 if/else기반으로 분류</a:t>
              </a:r>
              <a:endParaRPr sz="1300">
                <a:solidFill>
                  <a:srgbClr val="3F3F3F"/>
                </a:solidFill>
              </a:endParaRPr>
            </a:p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>
                  <a:solidFill>
                    <a:srgbClr val="3F3F3F"/>
                  </a:solidFill>
                </a:rPr>
                <a:t>다른 분류모델과 비교해 성능이 좋지 못함</a:t>
              </a:r>
              <a:endParaRPr sz="1300">
                <a:solidFill>
                  <a:srgbClr val="3F3F3F"/>
                </a:solidFill>
              </a:endParaRPr>
            </a:p>
          </p:txBody>
        </p:sp>
      </p:grpSp>
      <p:cxnSp>
        <p:nvCxnSpPr>
          <p:cNvPr id="874" name="Google Shape;874;gff7e6e822f_3_1092"/>
          <p:cNvCxnSpPr/>
          <p:nvPr/>
        </p:nvCxnSpPr>
        <p:spPr>
          <a:xfrm>
            <a:off x="5857975" y="1207550"/>
            <a:ext cx="0" cy="5004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875" name="Google Shape;875;gff7e6e822f_3_1092"/>
          <p:cNvGraphicFramePr/>
          <p:nvPr/>
        </p:nvGraphicFramePr>
        <p:xfrm>
          <a:off x="10315975" y="34139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{39D12FA5-4B1E-466F-90B6-46F062CDDD85}</a:tableStyleId>
              </a:tblPr>
              <a:tblGrid>
                <a:gridCol w="63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</a:rPr>
                        <a:t>기본 모델</a:t>
                      </a:r>
                      <a:endParaRPr sz="12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</a:rPr>
                        <a:t>정확도</a:t>
                      </a:r>
                      <a:endParaRPr sz="12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0.6228</a:t>
                      </a:r>
                      <a:endParaRPr sz="11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</a:rPr>
                        <a:t>정밀도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0.4853</a:t>
                      </a:r>
                      <a:endParaRPr sz="13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</a:rPr>
                        <a:t>재현율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0.4723 </a:t>
                      </a:r>
                      <a:endParaRPr sz="11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</a:rPr>
                        <a:t>F1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</a:rPr>
                        <a:t>score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0.4831 </a:t>
                      </a:r>
                      <a:endParaRPr sz="11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</a:rPr>
                        <a:t>AUC</a:t>
                      </a:r>
                      <a:endParaRPr sz="12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</a:rPr>
                        <a:t>score</a:t>
                      </a:r>
                      <a:endParaRPr sz="12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rgbClr val="FF0000"/>
                          </a:solidFill>
                        </a:rPr>
                        <a:t>0.5912</a:t>
                      </a:r>
                      <a:endParaRPr sz="11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76" name="Google Shape;876;gff7e6e822f_3_1092"/>
          <p:cNvGrpSpPr/>
          <p:nvPr/>
        </p:nvGrpSpPr>
        <p:grpSpPr>
          <a:xfrm>
            <a:off x="6263058" y="1630115"/>
            <a:ext cx="4610100" cy="2146707"/>
            <a:chOff x="1058725" y="2501000"/>
            <a:chExt cx="4610100" cy="1975800"/>
          </a:xfrm>
        </p:grpSpPr>
        <p:sp>
          <p:nvSpPr>
            <p:cNvPr id="877" name="Google Shape;877;gff7e6e822f_3_1092"/>
            <p:cNvSpPr/>
            <p:nvPr/>
          </p:nvSpPr>
          <p:spPr>
            <a:xfrm>
              <a:off x="1058725" y="2501000"/>
              <a:ext cx="4610100" cy="1975800"/>
            </a:xfrm>
            <a:prstGeom prst="roundRect">
              <a:avLst>
                <a:gd name="adj" fmla="val 5923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8" name="Google Shape;878;gff7e6e822f_3_1092"/>
            <p:cNvSpPr txBox="1"/>
            <p:nvPr/>
          </p:nvSpPr>
          <p:spPr>
            <a:xfrm>
              <a:off x="1058725" y="2811200"/>
              <a:ext cx="4610100" cy="13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불필요 컬럼 제거, 레이블 인코딩, 가공필드 생성</a:t>
              </a:r>
              <a:endParaRPr sz="1200">
                <a:solidFill>
                  <a:srgbClr val="3F3F3F"/>
                </a:solidFill>
              </a:endParaRPr>
            </a:p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기본 결정트리의 성능은 좋지 못함</a:t>
              </a:r>
              <a:endParaRPr sz="1200">
                <a:solidFill>
                  <a:srgbClr val="3F3F3F"/>
                </a:solidFill>
              </a:endParaRPr>
            </a:p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train 정확도는 1이 나온 반면 test 데이터의 정확도는 0.62로 과소적합이 추정됨</a:t>
              </a:r>
              <a:endParaRPr sz="1200">
                <a:solidFill>
                  <a:srgbClr val="3F3F3F"/>
                </a:solidFill>
              </a:endParaRPr>
            </a:p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교차검증 및 하이퍼파라미터 조정으로 정확도 개선 필요</a:t>
              </a:r>
              <a:endParaRPr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879" name="Google Shape;879;gff7e6e822f_3_1092"/>
          <p:cNvGrpSpPr/>
          <p:nvPr/>
        </p:nvGrpSpPr>
        <p:grpSpPr>
          <a:xfrm>
            <a:off x="539493" y="1542423"/>
            <a:ext cx="2699757" cy="756009"/>
            <a:chOff x="5042330" y="2367448"/>
            <a:chExt cx="2699757" cy="756009"/>
          </a:xfrm>
        </p:grpSpPr>
        <p:sp>
          <p:nvSpPr>
            <p:cNvPr id="880" name="Google Shape;880;gff7e6e822f_3_1092"/>
            <p:cNvSpPr/>
            <p:nvPr/>
          </p:nvSpPr>
          <p:spPr>
            <a:xfrm>
              <a:off x="5512189" y="2594075"/>
              <a:ext cx="21321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1" name="Google Shape;881;gff7e6e822f_3_1092"/>
            <p:cNvSpPr txBox="1"/>
            <p:nvPr/>
          </p:nvSpPr>
          <p:spPr>
            <a:xfrm>
              <a:off x="5937887" y="2594075"/>
              <a:ext cx="180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1. 결정트리 소개</a:t>
              </a:r>
              <a:endParaRPr sz="1200"/>
            </a:p>
          </p:txBody>
        </p:sp>
        <p:grpSp>
          <p:nvGrpSpPr>
            <p:cNvPr id="882" name="Google Shape;882;gff7e6e822f_3_1092"/>
            <p:cNvGrpSpPr/>
            <p:nvPr/>
          </p:nvGrpSpPr>
          <p:grpSpPr>
            <a:xfrm>
              <a:off x="5042330" y="2367448"/>
              <a:ext cx="1059488" cy="756009"/>
              <a:chOff x="540500" y="2056410"/>
              <a:chExt cx="1245724" cy="888900"/>
            </a:xfrm>
          </p:grpSpPr>
          <p:sp>
            <p:nvSpPr>
              <p:cNvPr id="883" name="Google Shape;883;gff7e6e822f_3_1092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4" name="Google Shape;884;gff7e6e822f_3_1092"/>
              <p:cNvSpPr txBox="1"/>
              <p:nvPr/>
            </p:nvSpPr>
            <p:spPr>
              <a:xfrm>
                <a:off x="1311324" y="2316244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885" name="Google Shape;885;gff7e6e822f_3_1092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886" name="Google Shape;886;gff7e6e822f_3_10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50" y="1654825"/>
            <a:ext cx="457624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ff7e6e822f_3_1092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Decision Tree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888" name="Google Shape;888;gff7e6e822f_3_1092"/>
          <p:cNvPicPr preferRelativeResize="0"/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9" name="Google Shape;889;gff7e6e822f_3_1092"/>
          <p:cNvGrpSpPr/>
          <p:nvPr/>
        </p:nvGrpSpPr>
        <p:grpSpPr>
          <a:xfrm>
            <a:off x="5955043" y="1207548"/>
            <a:ext cx="2699757" cy="756009"/>
            <a:chOff x="5042330" y="2367448"/>
            <a:chExt cx="2699757" cy="756009"/>
          </a:xfrm>
        </p:grpSpPr>
        <p:sp>
          <p:nvSpPr>
            <p:cNvPr id="890" name="Google Shape;890;gff7e6e822f_3_1092"/>
            <p:cNvSpPr/>
            <p:nvPr/>
          </p:nvSpPr>
          <p:spPr>
            <a:xfrm>
              <a:off x="5512189" y="2594075"/>
              <a:ext cx="21321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1" name="Google Shape;891;gff7e6e822f_3_1092"/>
            <p:cNvSpPr txBox="1"/>
            <p:nvPr/>
          </p:nvSpPr>
          <p:spPr>
            <a:xfrm>
              <a:off x="5937887" y="2594075"/>
              <a:ext cx="180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기본 모델링</a:t>
              </a:r>
              <a:endParaRPr sz="1200"/>
            </a:p>
          </p:txBody>
        </p:sp>
        <p:grpSp>
          <p:nvGrpSpPr>
            <p:cNvPr id="892" name="Google Shape;892;gff7e6e822f_3_1092"/>
            <p:cNvGrpSpPr/>
            <p:nvPr/>
          </p:nvGrpSpPr>
          <p:grpSpPr>
            <a:xfrm>
              <a:off x="5042330" y="2367448"/>
              <a:ext cx="1059488" cy="756009"/>
              <a:chOff x="540500" y="2056410"/>
              <a:chExt cx="1245724" cy="888900"/>
            </a:xfrm>
          </p:grpSpPr>
          <p:sp>
            <p:nvSpPr>
              <p:cNvPr id="893" name="Google Shape;893;gff7e6e822f_3_1092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4" name="Google Shape;894;gff7e6e822f_3_1092"/>
              <p:cNvSpPr txBox="1"/>
              <p:nvPr/>
            </p:nvSpPr>
            <p:spPr>
              <a:xfrm>
                <a:off x="1311324" y="2316244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895" name="Google Shape;895;gff7e6e822f_3_1092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896" name="Google Shape;896;gff7e6e822f_3_10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800" y="1319950"/>
            <a:ext cx="457624" cy="5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ff7e6e822f_3_1121"/>
          <p:cNvSpPr/>
          <p:nvPr/>
        </p:nvSpPr>
        <p:spPr>
          <a:xfrm>
            <a:off x="374650" y="1137299"/>
            <a:ext cx="11442600" cy="5542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2" name="Google Shape;902;gff7e6e822f_3_1121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03" name="Google Shape;903;gff7e6e822f_3_1121"/>
          <p:cNvGrpSpPr/>
          <p:nvPr/>
        </p:nvGrpSpPr>
        <p:grpSpPr>
          <a:xfrm>
            <a:off x="3290841" y="1397452"/>
            <a:ext cx="5530939" cy="1787727"/>
            <a:chOff x="734168" y="2112173"/>
            <a:chExt cx="5305457" cy="1787727"/>
          </a:xfrm>
        </p:grpSpPr>
        <p:sp>
          <p:nvSpPr>
            <p:cNvPr id="904" name="Google Shape;904;gff7e6e822f_3_1121"/>
            <p:cNvSpPr/>
            <p:nvPr/>
          </p:nvSpPr>
          <p:spPr>
            <a:xfrm>
              <a:off x="1058725" y="2501000"/>
              <a:ext cx="4812300" cy="1398900"/>
            </a:xfrm>
            <a:prstGeom prst="roundRect">
              <a:avLst>
                <a:gd name="adj" fmla="val 5923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5" name="Google Shape;905;gff7e6e822f_3_1121"/>
            <p:cNvSpPr txBox="1"/>
            <p:nvPr/>
          </p:nvSpPr>
          <p:spPr>
            <a:xfrm>
              <a:off x="1058725" y="2811200"/>
              <a:ext cx="4980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교차검증의 모든 평가지표가 기본 모델링보다 높음</a:t>
              </a:r>
              <a:endParaRPr sz="1200">
                <a:solidFill>
                  <a:srgbClr val="3F3F3F"/>
                </a:solidFill>
              </a:endParaRPr>
            </a:p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교차검증의 평균 또한 0.68임을 확인</a:t>
              </a:r>
              <a:endParaRPr sz="1200">
                <a:solidFill>
                  <a:srgbClr val="3F3F3F"/>
                </a:solidFill>
              </a:endParaRPr>
            </a:p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Char char="●"/>
              </a:pPr>
              <a:r>
                <a:rPr lang="en-US" sz="1200">
                  <a:solidFill>
                    <a:srgbClr val="3F3F3F"/>
                  </a:solidFill>
                </a:rPr>
                <a:t>기본 모델보다 정확도가 높은 결정트리를 생성할 가능성을 확인</a:t>
              </a:r>
              <a:endParaRPr sz="1200">
                <a:solidFill>
                  <a:srgbClr val="3F3F3F"/>
                </a:solidFill>
              </a:endParaRPr>
            </a:p>
          </p:txBody>
        </p:sp>
        <p:grpSp>
          <p:nvGrpSpPr>
            <p:cNvPr id="906" name="Google Shape;906;gff7e6e822f_3_1121"/>
            <p:cNvGrpSpPr/>
            <p:nvPr/>
          </p:nvGrpSpPr>
          <p:grpSpPr>
            <a:xfrm>
              <a:off x="734168" y="2112173"/>
              <a:ext cx="2341670" cy="756009"/>
              <a:chOff x="5042330" y="2367448"/>
              <a:chExt cx="2341670" cy="756009"/>
            </a:xfrm>
          </p:grpSpPr>
          <p:sp>
            <p:nvSpPr>
              <p:cNvPr id="907" name="Google Shape;907;gff7e6e822f_3_1121"/>
              <p:cNvSpPr/>
              <p:nvPr/>
            </p:nvSpPr>
            <p:spPr>
              <a:xfrm>
                <a:off x="5512175" y="2594075"/>
                <a:ext cx="18717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8" name="Google Shape;908;gff7e6e822f_3_1121"/>
              <p:cNvSpPr txBox="1"/>
              <p:nvPr/>
            </p:nvSpPr>
            <p:spPr>
              <a:xfrm>
                <a:off x="5930200" y="2578625"/>
                <a:ext cx="145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1. 교차 검증</a:t>
                </a:r>
                <a:endParaRPr/>
              </a:p>
            </p:txBody>
          </p:sp>
          <p:grpSp>
            <p:nvGrpSpPr>
              <p:cNvPr id="909" name="Google Shape;909;gff7e6e822f_3_1121"/>
              <p:cNvGrpSpPr/>
              <p:nvPr/>
            </p:nvGrpSpPr>
            <p:grpSpPr>
              <a:xfrm>
                <a:off x="5042330" y="2367448"/>
                <a:ext cx="1059488" cy="756009"/>
                <a:chOff x="540500" y="2056410"/>
                <a:chExt cx="1245724" cy="888900"/>
              </a:xfrm>
            </p:grpSpPr>
            <p:sp>
              <p:nvSpPr>
                <p:cNvPr id="910" name="Google Shape;910;gff7e6e822f_3_1121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11" name="Google Shape;911;gff7e6e822f_3_1121"/>
                <p:cNvSpPr txBox="1"/>
                <p:nvPr/>
              </p:nvSpPr>
              <p:spPr>
                <a:xfrm>
                  <a:off x="1311324" y="2316244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912" name="Google Shape;912;gff7e6e822f_3_1121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913" name="Google Shape;913;gff7e6e822f_3_1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4925" y="2224575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14" name="Google Shape;914;gff7e6e822f_3_1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3776" y="3311938"/>
            <a:ext cx="6279639" cy="12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gff7e6e822f_3_11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79967" y="4681666"/>
            <a:ext cx="4019121" cy="65193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ff7e6e822f_3_1121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Decision Tree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917" name="Google Shape;917;gff7e6e822f_3_1121"/>
          <p:cNvPicPr preferRelativeResize="0"/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ff7e6e822f_3_1224"/>
          <p:cNvSpPr/>
          <p:nvPr/>
        </p:nvSpPr>
        <p:spPr>
          <a:xfrm>
            <a:off x="374650" y="1137299"/>
            <a:ext cx="11442600" cy="5542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3" name="Google Shape;923;gff7e6e822f_3_1224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4" name="Google Shape;924;gff7e6e822f_3_1224"/>
          <p:cNvPicPr preferRelativeResize="0"/>
          <p:nvPr/>
        </p:nvPicPr>
        <p:blipFill rotWithShape="1">
          <a:blip r:embed="rId3">
            <a:alphaModFix/>
          </a:blip>
          <a:srcRect l="-13660" t="53530" r="13660" b="-53530"/>
          <a:stretch/>
        </p:blipFill>
        <p:spPr>
          <a:xfrm>
            <a:off x="4555700" y="2426425"/>
            <a:ext cx="6505525" cy="62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gff7e6e822f_3_1224"/>
          <p:cNvPicPr preferRelativeResize="0"/>
          <p:nvPr/>
        </p:nvPicPr>
        <p:blipFill rotWithShape="1">
          <a:blip r:embed="rId3">
            <a:alphaModFix/>
          </a:blip>
          <a:srcRect l="2150" t="-46070" r="-2149" b="46070"/>
          <a:stretch/>
        </p:blipFill>
        <p:spPr>
          <a:xfrm>
            <a:off x="369075" y="1696850"/>
            <a:ext cx="5263275" cy="5210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ff7e6e822f_3_1224"/>
          <p:cNvSpPr/>
          <p:nvPr/>
        </p:nvSpPr>
        <p:spPr>
          <a:xfrm>
            <a:off x="864050" y="1778850"/>
            <a:ext cx="4610100" cy="2496000"/>
          </a:xfrm>
          <a:prstGeom prst="roundRect">
            <a:avLst>
              <a:gd name="adj" fmla="val 5923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gff7e6e822f_3_1224"/>
          <p:cNvSpPr txBox="1"/>
          <p:nvPr/>
        </p:nvSpPr>
        <p:spPr>
          <a:xfrm>
            <a:off x="864050" y="2089050"/>
            <a:ext cx="4610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lang="en-US" sz="1200">
                <a:solidFill>
                  <a:srgbClr val="3F3F3F"/>
                </a:solidFill>
              </a:rPr>
              <a:t>GridSearchCV 사용</a:t>
            </a:r>
            <a:endParaRPr sz="1200">
              <a:solidFill>
                <a:srgbClr val="3F3F3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lang="en-US" sz="1200">
                <a:solidFill>
                  <a:srgbClr val="3F3F3F"/>
                </a:solidFill>
              </a:rPr>
              <a:t>max_depth, min_samplts_split, splitter 파라미터를 조정</a:t>
            </a:r>
            <a:endParaRPr sz="1200">
              <a:solidFill>
                <a:srgbClr val="3F3F3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lang="en-US" sz="1200">
                <a:solidFill>
                  <a:srgbClr val="3F3F3F"/>
                </a:solidFill>
              </a:rPr>
              <a:t>가장 높은 정확도를 나타내는 모델은</a:t>
            </a:r>
            <a:endParaRPr sz="1200">
              <a:solidFill>
                <a:srgbClr val="3F3F3F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Malgun Gothic"/>
              <a:buChar char="○"/>
            </a:pPr>
            <a:r>
              <a:rPr lang="en-US" sz="1200">
                <a:solidFill>
                  <a:srgbClr val="3F3F3F"/>
                </a:solidFill>
              </a:rPr>
              <a:t> </a:t>
            </a:r>
            <a:r>
              <a:rPr lang="en-US" sz="1200" b="1">
                <a:solidFill>
                  <a:srgbClr val="3F3F3F"/>
                </a:solidFill>
              </a:rPr>
              <a:t>max_depth [5]</a:t>
            </a:r>
            <a:endParaRPr sz="1200" b="1">
              <a:solidFill>
                <a:srgbClr val="3F3F3F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○"/>
            </a:pPr>
            <a:r>
              <a:rPr lang="en-US" sz="1200" b="1">
                <a:solidFill>
                  <a:srgbClr val="3F3F3F"/>
                </a:solidFill>
              </a:rPr>
              <a:t>min_samples_split [3]</a:t>
            </a:r>
            <a:endParaRPr sz="1200" b="1">
              <a:solidFill>
                <a:srgbClr val="3F3F3F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○"/>
            </a:pPr>
            <a:r>
              <a:rPr lang="en-US" sz="1200" b="1">
                <a:solidFill>
                  <a:srgbClr val="3F3F3F"/>
                </a:solidFill>
              </a:rPr>
              <a:t>splitter[‘best’]</a:t>
            </a:r>
            <a:endParaRPr sz="1200" b="1">
              <a:solidFill>
                <a:srgbClr val="3F3F3F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○"/>
            </a:pPr>
            <a:r>
              <a:rPr lang="en-US" sz="1200" b="1">
                <a:solidFill>
                  <a:srgbClr val="3F3F3F"/>
                </a:solidFill>
              </a:rPr>
              <a:t>정확도는 0.74를 보임</a:t>
            </a:r>
            <a:endParaRPr sz="1200" b="1">
              <a:solidFill>
                <a:srgbClr val="3F3F3F"/>
              </a:solidFill>
            </a:endParaRPr>
          </a:p>
        </p:txBody>
      </p:sp>
      <p:grpSp>
        <p:nvGrpSpPr>
          <p:cNvPr id="928" name="Google Shape;928;gff7e6e822f_3_1224"/>
          <p:cNvGrpSpPr/>
          <p:nvPr/>
        </p:nvGrpSpPr>
        <p:grpSpPr>
          <a:xfrm>
            <a:off x="539493" y="1390023"/>
            <a:ext cx="2699757" cy="756009"/>
            <a:chOff x="5042330" y="2367448"/>
            <a:chExt cx="2699757" cy="756009"/>
          </a:xfrm>
        </p:grpSpPr>
        <p:sp>
          <p:nvSpPr>
            <p:cNvPr id="929" name="Google Shape;929;gff7e6e822f_3_1224"/>
            <p:cNvSpPr/>
            <p:nvPr/>
          </p:nvSpPr>
          <p:spPr>
            <a:xfrm>
              <a:off x="5512189" y="2594075"/>
              <a:ext cx="21321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0" name="Google Shape;930;gff7e6e822f_3_1224"/>
            <p:cNvSpPr txBox="1"/>
            <p:nvPr/>
          </p:nvSpPr>
          <p:spPr>
            <a:xfrm>
              <a:off x="5937887" y="2594075"/>
              <a:ext cx="180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2.하이퍼파라미터 조정</a:t>
              </a:r>
              <a:endParaRPr sz="1200"/>
            </a:p>
          </p:txBody>
        </p:sp>
        <p:grpSp>
          <p:nvGrpSpPr>
            <p:cNvPr id="931" name="Google Shape;931;gff7e6e822f_3_1224"/>
            <p:cNvGrpSpPr/>
            <p:nvPr/>
          </p:nvGrpSpPr>
          <p:grpSpPr>
            <a:xfrm>
              <a:off x="5042330" y="2367448"/>
              <a:ext cx="1059488" cy="756009"/>
              <a:chOff x="540500" y="2056410"/>
              <a:chExt cx="1245724" cy="888900"/>
            </a:xfrm>
          </p:grpSpPr>
          <p:sp>
            <p:nvSpPr>
              <p:cNvPr id="932" name="Google Shape;932;gff7e6e822f_3_1224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3" name="Google Shape;933;gff7e6e822f_3_1224"/>
              <p:cNvSpPr txBox="1"/>
              <p:nvPr/>
            </p:nvSpPr>
            <p:spPr>
              <a:xfrm>
                <a:off x="1311324" y="2316244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934" name="Google Shape;934;gff7e6e822f_3_1224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35" name="Google Shape;935;gff7e6e822f_3_12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50" y="1502425"/>
            <a:ext cx="457624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gff7e6e822f_3_1224"/>
          <p:cNvSpPr/>
          <p:nvPr/>
        </p:nvSpPr>
        <p:spPr>
          <a:xfrm>
            <a:off x="6277925" y="2844250"/>
            <a:ext cx="4715400" cy="252600"/>
          </a:xfrm>
          <a:prstGeom prst="rect">
            <a:avLst/>
          </a:prstGeom>
          <a:solidFill>
            <a:srgbClr val="FEFDA3">
              <a:alpha val="243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gff7e6e822f_3_1224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Decision Tree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938" name="Google Shape;938;gff7e6e822f_3_1224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0b885278f_0_88"/>
          <p:cNvSpPr/>
          <p:nvPr/>
        </p:nvSpPr>
        <p:spPr>
          <a:xfrm>
            <a:off x="1327150" y="2396417"/>
            <a:ext cx="2610000" cy="25908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2" name="Google Shape;122;g160b885278f_0_88"/>
          <p:cNvGrpSpPr/>
          <p:nvPr/>
        </p:nvGrpSpPr>
        <p:grpSpPr>
          <a:xfrm>
            <a:off x="1327150" y="4726334"/>
            <a:ext cx="2610000" cy="521700"/>
            <a:chOff x="1733550" y="4057694"/>
            <a:chExt cx="2610000" cy="521700"/>
          </a:xfrm>
        </p:grpSpPr>
        <p:sp>
          <p:nvSpPr>
            <p:cNvPr id="123" name="Google Shape;123;g160b885278f_0_88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프로젝트 배경</a:t>
              </a:r>
              <a:endParaRPr/>
            </a:p>
          </p:txBody>
        </p:sp>
        <p:sp>
          <p:nvSpPr>
            <p:cNvPr id="124" name="Google Shape;124;g160b885278f_0_88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5" name="Google Shape;125;g160b885278f_0_88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6" name="Google Shape;126;g160b885278f_0_88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7" name="Google Shape;127;g160b885278f_0_88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g160b885278f_0_88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</p:grpSp>
      <p:sp>
        <p:nvSpPr>
          <p:cNvPr id="129" name="Google Shape;129;g160b885278f_0_88"/>
          <p:cNvSpPr/>
          <p:nvPr/>
        </p:nvSpPr>
        <p:spPr>
          <a:xfrm>
            <a:off x="0" y="50"/>
            <a:ext cx="12192000" cy="14142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900" b="1">
                <a:solidFill>
                  <a:srgbClr val="FEFDA3"/>
                </a:solidFill>
              </a:rPr>
              <a:t>                                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30" name="Google Shape;130;g160b885278f_0_88"/>
          <p:cNvSpPr/>
          <p:nvPr/>
        </p:nvSpPr>
        <p:spPr>
          <a:xfrm>
            <a:off x="3048000" y="344482"/>
            <a:ext cx="6096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552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DA3"/>
              </a:buClr>
              <a:buSzPts val="5100"/>
              <a:buAutoNum type="arabicPeriod"/>
            </a:pPr>
            <a:r>
              <a:rPr lang="en-US" sz="5100" b="1">
                <a:solidFill>
                  <a:srgbClr val="FEFDA3"/>
                </a:solidFill>
              </a:rPr>
              <a:t>Project overview</a:t>
            </a:r>
            <a:endParaRPr sz="5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95959"/>
              </a:solidFill>
            </a:endParaRPr>
          </a:p>
        </p:txBody>
      </p:sp>
      <p:sp>
        <p:nvSpPr>
          <p:cNvPr id="131" name="Google Shape;131;g160b885278f_0_88"/>
          <p:cNvSpPr/>
          <p:nvPr/>
        </p:nvSpPr>
        <p:spPr>
          <a:xfrm>
            <a:off x="8083550" y="2396417"/>
            <a:ext cx="2610000" cy="25908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2" name="Google Shape;132;g160b885278f_0_88"/>
          <p:cNvGrpSpPr/>
          <p:nvPr/>
        </p:nvGrpSpPr>
        <p:grpSpPr>
          <a:xfrm>
            <a:off x="8083550" y="4726334"/>
            <a:ext cx="2610000" cy="521700"/>
            <a:chOff x="1733550" y="4057694"/>
            <a:chExt cx="2610000" cy="521700"/>
          </a:xfrm>
        </p:grpSpPr>
        <p:sp>
          <p:nvSpPr>
            <p:cNvPr id="133" name="Google Shape;133;g160b885278f_0_88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조원 소개</a:t>
              </a:r>
              <a:endParaRPr/>
            </a:p>
          </p:txBody>
        </p:sp>
        <p:sp>
          <p:nvSpPr>
            <p:cNvPr id="134" name="Google Shape;134;g160b885278f_0_88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g160b885278f_0_88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g160b885278f_0_88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g160b885278f_0_88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38" name="Google Shape;138;g160b885278f_0_88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</p:grpSp>
      <p:sp>
        <p:nvSpPr>
          <p:cNvPr id="139" name="Google Shape;139;g160b885278f_0_88"/>
          <p:cNvSpPr/>
          <p:nvPr/>
        </p:nvSpPr>
        <p:spPr>
          <a:xfrm>
            <a:off x="10327949" y="2276199"/>
            <a:ext cx="564300" cy="564300"/>
          </a:xfrm>
          <a:prstGeom prst="wedgeEllipseCallout">
            <a:avLst>
              <a:gd name="adj1" fmla="val -43197"/>
              <a:gd name="adj2" fmla="val 54403"/>
            </a:avLst>
          </a:prstGeom>
          <a:solidFill>
            <a:srgbClr val="4999B6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FFFFF"/>
                </a:solidFill>
              </a:rPr>
              <a:t>3조</a:t>
            </a:r>
            <a:endParaRPr sz="1050" b="1">
              <a:solidFill>
                <a:srgbClr val="FFFFFF"/>
              </a:solidFill>
            </a:endParaRPr>
          </a:p>
        </p:txBody>
      </p:sp>
      <p:pic>
        <p:nvPicPr>
          <p:cNvPr id="140" name="Google Shape;140;g160b885278f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200" y="2466375"/>
            <a:ext cx="2153549" cy="21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60b885278f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350" y="4003273"/>
            <a:ext cx="2465399" cy="723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60b885278f_0_88"/>
          <p:cNvSpPr/>
          <p:nvPr/>
        </p:nvSpPr>
        <p:spPr>
          <a:xfrm>
            <a:off x="4705350" y="2396417"/>
            <a:ext cx="2610000" cy="25908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g160b885278f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350" y="2390175"/>
            <a:ext cx="1794505" cy="1639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60b885278f_0_88"/>
          <p:cNvSpPr/>
          <p:nvPr/>
        </p:nvSpPr>
        <p:spPr>
          <a:xfrm>
            <a:off x="4705350" y="2396417"/>
            <a:ext cx="2610000" cy="2590800"/>
          </a:xfrm>
          <a:prstGeom prst="roundRect">
            <a:avLst>
              <a:gd name="adj" fmla="val 6721"/>
            </a:avLst>
          </a:prstGeom>
          <a:noFill/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5" name="Google Shape;145;g160b885278f_0_88"/>
          <p:cNvGrpSpPr/>
          <p:nvPr/>
        </p:nvGrpSpPr>
        <p:grpSpPr>
          <a:xfrm>
            <a:off x="4705350" y="4726334"/>
            <a:ext cx="2610000" cy="521700"/>
            <a:chOff x="1733550" y="4057694"/>
            <a:chExt cx="2610000" cy="521700"/>
          </a:xfrm>
        </p:grpSpPr>
        <p:sp>
          <p:nvSpPr>
            <p:cNvPr id="146" name="Google Shape;146;g160b885278f_0_88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프로젝트 목표</a:t>
              </a:r>
              <a:endParaRPr/>
            </a:p>
          </p:txBody>
        </p:sp>
        <p:sp>
          <p:nvSpPr>
            <p:cNvPr id="147" name="Google Shape;147;g160b885278f_0_88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48" name="Google Shape;148;g160b885278f_0_88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49" name="Google Shape;149;g160b885278f_0_88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50" name="Google Shape;150;g160b885278f_0_88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51" name="Google Shape;151;g160b885278f_0_88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52" name="Google Shape;152;g160b885278f_0_88"/>
          <p:cNvGrpSpPr/>
          <p:nvPr/>
        </p:nvGrpSpPr>
        <p:grpSpPr>
          <a:xfrm>
            <a:off x="8431279" y="2718433"/>
            <a:ext cx="1927694" cy="1961432"/>
            <a:chOff x="14136916" y="6602713"/>
            <a:chExt cx="3438013" cy="3498184"/>
          </a:xfrm>
        </p:grpSpPr>
        <p:pic>
          <p:nvPicPr>
            <p:cNvPr id="153" name="Google Shape;153;g160b885278f_0_88" descr="16 Free vector user avatar icons - Full image"/>
            <p:cNvPicPr preferRelativeResize="0"/>
            <p:nvPr/>
          </p:nvPicPr>
          <p:blipFill rotWithShape="1">
            <a:blip r:embed="rId6">
              <a:alphaModFix/>
            </a:blip>
            <a:srcRect l="50690" r="27642" b="75805"/>
            <a:stretch/>
          </p:blipFill>
          <p:spPr>
            <a:xfrm rot="-5">
              <a:off x="16598852" y="8136205"/>
              <a:ext cx="976078" cy="1089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g160b885278f_0_88" descr="16 Free vector user avatar icons - Full image"/>
            <p:cNvPicPr preferRelativeResize="0"/>
            <p:nvPr/>
          </p:nvPicPr>
          <p:blipFill rotWithShape="1">
            <a:blip r:embed="rId6">
              <a:alphaModFix/>
            </a:blip>
            <a:srcRect l="77243" t="25172" r="1089" b="50632"/>
            <a:stretch/>
          </p:blipFill>
          <p:spPr>
            <a:xfrm rot="10">
              <a:off x="14136916" y="8109870"/>
              <a:ext cx="1023224" cy="1142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g160b885278f_0_88" descr="16 Free vector user avatar icons - Full image"/>
            <p:cNvPicPr preferRelativeResize="0"/>
            <p:nvPr/>
          </p:nvPicPr>
          <p:blipFill rotWithShape="1">
            <a:blip r:embed="rId6">
              <a:alphaModFix/>
            </a:blip>
            <a:srcRect r="78332" b="75805"/>
            <a:stretch/>
          </p:blipFill>
          <p:spPr>
            <a:xfrm rot="5">
              <a:off x="16168377" y="6610180"/>
              <a:ext cx="1023222" cy="1142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g160b885278f_0_88" descr="16 Free vector user avatar icons - Full image"/>
            <p:cNvPicPr preferRelativeResize="0"/>
            <p:nvPr/>
          </p:nvPicPr>
          <p:blipFill rotWithShape="1">
            <a:blip r:embed="rId6">
              <a:alphaModFix/>
            </a:blip>
            <a:srcRect l="3102" t="50688" r="75230" b="25116"/>
            <a:stretch/>
          </p:blipFill>
          <p:spPr>
            <a:xfrm rot="-10">
              <a:off x="14584381" y="6602714"/>
              <a:ext cx="1023223" cy="1142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g160b885278f_0_88" descr="16 Free vector user avatar icons - Full image"/>
            <p:cNvPicPr preferRelativeResize="0"/>
            <p:nvPr/>
          </p:nvPicPr>
          <p:blipFill rotWithShape="1">
            <a:blip r:embed="rId6">
              <a:alphaModFix/>
            </a:blip>
            <a:srcRect l="52414" t="50344" r="25918" b="25460"/>
            <a:stretch/>
          </p:blipFill>
          <p:spPr>
            <a:xfrm>
              <a:off x="15509186" y="8958249"/>
              <a:ext cx="1035889" cy="11426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g160b885278f_0_8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435975" y="0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60b885278f_0_88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</a:rPr>
              <a:t>Figure out with body signal of smoking</a:t>
            </a:r>
            <a:endParaRPr>
              <a:solidFill>
                <a:srgbClr val="4999B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ff7e6e822f_3_1269"/>
          <p:cNvSpPr/>
          <p:nvPr/>
        </p:nvSpPr>
        <p:spPr>
          <a:xfrm>
            <a:off x="374650" y="1137299"/>
            <a:ext cx="11442600" cy="5542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4" name="Google Shape;944;gff7e6e822f_3_1269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5" name="Google Shape;945;gff7e6e822f_3_1269"/>
          <p:cNvGrpSpPr/>
          <p:nvPr/>
        </p:nvGrpSpPr>
        <p:grpSpPr>
          <a:xfrm>
            <a:off x="864058" y="1993046"/>
            <a:ext cx="4610100" cy="2891866"/>
            <a:chOff x="1058725" y="2501000"/>
            <a:chExt cx="4610100" cy="2496000"/>
          </a:xfrm>
        </p:grpSpPr>
        <p:sp>
          <p:nvSpPr>
            <p:cNvPr id="946" name="Google Shape;946;gff7e6e822f_3_1269"/>
            <p:cNvSpPr/>
            <p:nvPr/>
          </p:nvSpPr>
          <p:spPr>
            <a:xfrm>
              <a:off x="1058725" y="2501000"/>
              <a:ext cx="4610100" cy="2496000"/>
            </a:xfrm>
            <a:prstGeom prst="roundRect">
              <a:avLst>
                <a:gd name="adj" fmla="val 5923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7" name="Google Shape;947;gff7e6e822f_3_1269"/>
            <p:cNvSpPr txBox="1"/>
            <p:nvPr/>
          </p:nvSpPr>
          <p:spPr>
            <a:xfrm>
              <a:off x="1058725" y="2811200"/>
              <a:ext cx="4610100" cy="18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 b="1">
                  <a:solidFill>
                    <a:srgbClr val="3F3F3F"/>
                  </a:solidFill>
                </a:rPr>
                <a:t>max_depth [5]</a:t>
              </a:r>
              <a:endParaRPr sz="1300" b="1">
                <a:solidFill>
                  <a:srgbClr val="3F3F3F"/>
                </a:solidFill>
              </a:endParaRPr>
            </a:p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 b="1">
                  <a:solidFill>
                    <a:srgbClr val="3F3F3F"/>
                  </a:solidFill>
                </a:rPr>
                <a:t>min_samples_split [3]</a:t>
              </a:r>
              <a:endParaRPr sz="1300" b="1">
                <a:solidFill>
                  <a:srgbClr val="3F3F3F"/>
                </a:solidFill>
              </a:endParaRPr>
            </a:p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 b="1">
                  <a:solidFill>
                    <a:srgbClr val="3F3F3F"/>
                  </a:solidFill>
                </a:rPr>
                <a:t>splitter[‘best’]</a:t>
              </a:r>
              <a:endParaRPr sz="1300" b="1">
                <a:solidFill>
                  <a:srgbClr val="3F3F3F"/>
                </a:solidFill>
              </a:endParaRPr>
            </a:p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>
                  <a:solidFill>
                    <a:srgbClr val="3F3F3F"/>
                  </a:solidFill>
                </a:rPr>
                <a:t>최종모델로 위의 3개의 파라미터를 조정한 모델로 결정</a:t>
              </a:r>
              <a:endParaRPr sz="1300">
                <a:solidFill>
                  <a:srgbClr val="3F3F3F"/>
                </a:solidFill>
              </a:endParaRPr>
            </a:p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>
                  <a:solidFill>
                    <a:srgbClr val="3F3F3F"/>
                  </a:solidFill>
                </a:rPr>
                <a:t>train 정확도와 최종모델의 정확도 수치는 0.74와 0.73</a:t>
              </a:r>
              <a:endParaRPr sz="1300">
                <a:solidFill>
                  <a:srgbClr val="3F3F3F"/>
                </a:solidFill>
              </a:endParaRPr>
            </a:p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>
                  <a:solidFill>
                    <a:srgbClr val="3F3F3F"/>
                  </a:solidFill>
                </a:rPr>
                <a:t>기본모델에 있었던 과소적합이 해결됨</a:t>
              </a:r>
              <a:endParaRPr sz="1300">
                <a:solidFill>
                  <a:srgbClr val="3F3F3F"/>
                </a:solidFill>
              </a:endParaRPr>
            </a:p>
            <a:p>
              <a:pPr marL="45720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 b="1">
                  <a:solidFill>
                    <a:srgbClr val="3F3F3F"/>
                  </a:solidFill>
                </a:rPr>
                <a:t>최종 모델의 모든 지표가 기본모델보다 향상됨</a:t>
              </a:r>
              <a:endParaRPr sz="1300" b="1">
                <a:solidFill>
                  <a:srgbClr val="3F3F3F"/>
                </a:solidFill>
              </a:endParaRPr>
            </a:p>
          </p:txBody>
        </p:sp>
      </p:grpSp>
      <p:pic>
        <p:nvPicPr>
          <p:cNvPr id="948" name="Google Shape;948;gff7e6e822f_3_12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2600" y="1739912"/>
            <a:ext cx="5381382" cy="3749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9" name="Google Shape;949;gff7e6e822f_3_1269"/>
          <p:cNvGraphicFramePr/>
          <p:nvPr/>
        </p:nvGraphicFramePr>
        <p:xfrm>
          <a:off x="888677" y="509188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{1DF515EC-7D77-4618-9E90-DBC3299F2B5F}</a:tableStyleId>
              </a:tblPr>
              <a:tblGrid>
                <a:gridCol w="97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정확도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정밀도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재현율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f1_score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auc_score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기본 모델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0.62</a:t>
                      </a: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0.48</a:t>
                      </a: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0.4723 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0.4831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0.59</a:t>
                      </a: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모델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0.7334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0.6036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0.8012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0.6923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0.7541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50" name="Google Shape;950;gff7e6e822f_3_1269"/>
          <p:cNvGrpSpPr/>
          <p:nvPr/>
        </p:nvGrpSpPr>
        <p:grpSpPr>
          <a:xfrm>
            <a:off x="539493" y="1542423"/>
            <a:ext cx="2699757" cy="756009"/>
            <a:chOff x="5042330" y="2367448"/>
            <a:chExt cx="2699757" cy="756009"/>
          </a:xfrm>
        </p:grpSpPr>
        <p:sp>
          <p:nvSpPr>
            <p:cNvPr id="951" name="Google Shape;951;gff7e6e822f_3_1269"/>
            <p:cNvSpPr/>
            <p:nvPr/>
          </p:nvSpPr>
          <p:spPr>
            <a:xfrm>
              <a:off x="5512189" y="2594075"/>
              <a:ext cx="21321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2" name="Google Shape;952;gff7e6e822f_3_1269"/>
            <p:cNvSpPr txBox="1"/>
            <p:nvPr/>
          </p:nvSpPr>
          <p:spPr>
            <a:xfrm>
              <a:off x="5937887" y="2594075"/>
              <a:ext cx="180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3. 최종모델 선정</a:t>
              </a:r>
              <a:endParaRPr sz="1200"/>
            </a:p>
          </p:txBody>
        </p:sp>
        <p:grpSp>
          <p:nvGrpSpPr>
            <p:cNvPr id="953" name="Google Shape;953;gff7e6e822f_3_1269"/>
            <p:cNvGrpSpPr/>
            <p:nvPr/>
          </p:nvGrpSpPr>
          <p:grpSpPr>
            <a:xfrm>
              <a:off x="5042330" y="2367448"/>
              <a:ext cx="1059488" cy="756009"/>
              <a:chOff x="540500" y="2056410"/>
              <a:chExt cx="1245724" cy="888900"/>
            </a:xfrm>
          </p:grpSpPr>
          <p:sp>
            <p:nvSpPr>
              <p:cNvPr id="954" name="Google Shape;954;gff7e6e822f_3_1269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5" name="Google Shape;955;gff7e6e822f_3_1269"/>
              <p:cNvSpPr txBox="1"/>
              <p:nvPr/>
            </p:nvSpPr>
            <p:spPr>
              <a:xfrm>
                <a:off x="1311324" y="2316244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956" name="Google Shape;956;gff7e6e822f_3_1269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957" name="Google Shape;957;gff7e6e822f_3_1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250" y="1654825"/>
            <a:ext cx="457624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ff7e6e822f_3_1269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Decision Tree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959" name="Google Shape;959;gff7e6e822f_3_1269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60b885278f_0_1400"/>
          <p:cNvSpPr/>
          <p:nvPr/>
        </p:nvSpPr>
        <p:spPr>
          <a:xfrm>
            <a:off x="374650" y="1845406"/>
            <a:ext cx="11442600" cy="4834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5" name="Google Shape;965;g160b885278f_0_1400"/>
          <p:cNvSpPr/>
          <p:nvPr/>
        </p:nvSpPr>
        <p:spPr>
          <a:xfrm>
            <a:off x="374650" y="1137296"/>
            <a:ext cx="1273200" cy="367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CONTENTS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966" name="Google Shape;966;g160b885278f_0_1400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Random Forest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967" name="Google Shape;967;g160b885278f_0_1400"/>
          <p:cNvSpPr/>
          <p:nvPr/>
        </p:nvSpPr>
        <p:spPr>
          <a:xfrm>
            <a:off x="1457300" y="2470326"/>
            <a:ext cx="4355100" cy="135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8" name="Google Shape;968;g160b885278f_0_1400"/>
          <p:cNvSpPr/>
          <p:nvPr/>
        </p:nvSpPr>
        <p:spPr>
          <a:xfrm rot="-5400000" flipH="1">
            <a:off x="1078550" y="2856627"/>
            <a:ext cx="1348200" cy="59070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9" name="Google Shape;969;g160b885278f_0_1400"/>
          <p:cNvSpPr/>
          <p:nvPr/>
        </p:nvSpPr>
        <p:spPr>
          <a:xfrm>
            <a:off x="2152250" y="2882279"/>
            <a:ext cx="32769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</a:rPr>
              <a:t>랜덤 포레스트 소개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970" name="Google Shape;970;g160b885278f_0_1400"/>
          <p:cNvSpPr/>
          <p:nvPr/>
        </p:nvSpPr>
        <p:spPr>
          <a:xfrm>
            <a:off x="1536892" y="2961129"/>
            <a:ext cx="42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</a:rPr>
              <a:t>01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971" name="Google Shape;971;g160b885278f_0_1400"/>
          <p:cNvGrpSpPr/>
          <p:nvPr/>
        </p:nvGrpSpPr>
        <p:grpSpPr>
          <a:xfrm>
            <a:off x="1457300" y="4602738"/>
            <a:ext cx="4355100" cy="1350556"/>
            <a:chOff x="1457288" y="3943468"/>
            <a:chExt cx="4355100" cy="1066200"/>
          </a:xfrm>
        </p:grpSpPr>
        <p:grpSp>
          <p:nvGrpSpPr>
            <p:cNvPr id="972" name="Google Shape;972;g160b885278f_0_1400"/>
            <p:cNvGrpSpPr/>
            <p:nvPr/>
          </p:nvGrpSpPr>
          <p:grpSpPr>
            <a:xfrm>
              <a:off x="1457288" y="3943468"/>
              <a:ext cx="4355100" cy="1066200"/>
              <a:chOff x="1457288" y="3943468"/>
              <a:chExt cx="4355100" cy="1066200"/>
            </a:xfrm>
          </p:grpSpPr>
          <p:sp>
            <p:nvSpPr>
              <p:cNvPr id="973" name="Google Shape;973;g160b885278f_0_1400"/>
              <p:cNvSpPr/>
              <p:nvPr/>
            </p:nvSpPr>
            <p:spPr>
              <a:xfrm>
                <a:off x="1457288" y="3943468"/>
                <a:ext cx="4355100" cy="10662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4" name="Google Shape;974;g160b885278f_0_1400"/>
              <p:cNvSpPr/>
              <p:nvPr/>
            </p:nvSpPr>
            <p:spPr>
              <a:xfrm rot="-5400000" flipH="1">
                <a:off x="1223438" y="4184865"/>
                <a:ext cx="1058400" cy="59070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5" name="Google Shape;975;g160b885278f_0_1400"/>
              <p:cNvSpPr/>
              <p:nvPr/>
            </p:nvSpPr>
            <p:spPr>
              <a:xfrm>
                <a:off x="1839038" y="4293166"/>
                <a:ext cx="3903300" cy="37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rgbClr val="595959"/>
                    </a:solidFill>
                  </a:rPr>
                  <a:t>스케일러 변경</a:t>
                </a:r>
                <a:endParaRPr sz="1800"/>
              </a:p>
            </p:txBody>
          </p:sp>
        </p:grpSp>
        <p:sp>
          <p:nvSpPr>
            <p:cNvPr id="976" name="Google Shape;976;g160b885278f_0_1400"/>
            <p:cNvSpPr/>
            <p:nvPr/>
          </p:nvSpPr>
          <p:spPr>
            <a:xfrm>
              <a:off x="1536892" y="4358075"/>
              <a:ext cx="42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03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977" name="Google Shape;977;g160b885278f_0_1400"/>
          <p:cNvGrpSpPr/>
          <p:nvPr/>
        </p:nvGrpSpPr>
        <p:grpSpPr>
          <a:xfrm>
            <a:off x="6528839" y="2470223"/>
            <a:ext cx="4438718" cy="1350556"/>
            <a:chOff x="6528928" y="2470322"/>
            <a:chExt cx="4355100" cy="1066200"/>
          </a:xfrm>
        </p:grpSpPr>
        <p:sp>
          <p:nvSpPr>
            <p:cNvPr id="978" name="Google Shape;978;g160b885278f_0_1400"/>
            <p:cNvSpPr/>
            <p:nvPr/>
          </p:nvSpPr>
          <p:spPr>
            <a:xfrm>
              <a:off x="6528928" y="2470322"/>
              <a:ext cx="4355100" cy="106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9" name="Google Shape;979;g160b885278f_0_1400"/>
            <p:cNvSpPr/>
            <p:nvPr/>
          </p:nvSpPr>
          <p:spPr>
            <a:xfrm rot="-5400000" flipH="1">
              <a:off x="6295078" y="2711719"/>
              <a:ext cx="10584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0" name="Google Shape;980;g160b885278f_0_1400"/>
            <p:cNvSpPr/>
            <p:nvPr/>
          </p:nvSpPr>
          <p:spPr>
            <a:xfrm>
              <a:off x="7265178" y="2858369"/>
              <a:ext cx="34986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595959"/>
                  </a:solidFill>
                </a:rPr>
                <a:t>기본 모델링 및 하이퍼 파라미터 탐색</a:t>
              </a:r>
              <a:endParaRPr sz="1600" b="1">
                <a:solidFill>
                  <a:srgbClr val="595959"/>
                </a:solidFill>
              </a:endParaRPr>
            </a:p>
          </p:txBody>
        </p:sp>
        <p:sp>
          <p:nvSpPr>
            <p:cNvPr id="981" name="Google Shape;981;g160b885278f_0_1400"/>
            <p:cNvSpPr/>
            <p:nvPr/>
          </p:nvSpPr>
          <p:spPr>
            <a:xfrm>
              <a:off x="6608532" y="2884929"/>
              <a:ext cx="42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02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982" name="Google Shape;982;g160b885278f_0_1400"/>
          <p:cNvGrpSpPr/>
          <p:nvPr/>
        </p:nvGrpSpPr>
        <p:grpSpPr>
          <a:xfrm>
            <a:off x="6528839" y="4589811"/>
            <a:ext cx="4438718" cy="1350556"/>
            <a:chOff x="6528928" y="3943468"/>
            <a:chExt cx="4355100" cy="1066200"/>
          </a:xfrm>
        </p:grpSpPr>
        <p:sp>
          <p:nvSpPr>
            <p:cNvPr id="983" name="Google Shape;983;g160b885278f_0_1400"/>
            <p:cNvSpPr/>
            <p:nvPr/>
          </p:nvSpPr>
          <p:spPr>
            <a:xfrm>
              <a:off x="6528928" y="3943468"/>
              <a:ext cx="4355100" cy="106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4" name="Google Shape;984;g160b885278f_0_1400"/>
            <p:cNvSpPr/>
            <p:nvPr/>
          </p:nvSpPr>
          <p:spPr>
            <a:xfrm rot="-5400000" flipH="1">
              <a:off x="6295078" y="4184865"/>
              <a:ext cx="10584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5" name="Google Shape;985;g160b885278f_0_1400"/>
            <p:cNvSpPr/>
            <p:nvPr/>
          </p:nvSpPr>
          <p:spPr>
            <a:xfrm>
              <a:off x="7506224" y="4299730"/>
              <a:ext cx="28572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</a:rPr>
                <a:t>최종모델 선정</a:t>
              </a:r>
              <a:endParaRPr sz="1800"/>
            </a:p>
          </p:txBody>
        </p:sp>
        <p:sp>
          <p:nvSpPr>
            <p:cNvPr id="986" name="Google Shape;986;g160b885278f_0_1400"/>
            <p:cNvSpPr/>
            <p:nvPr/>
          </p:nvSpPr>
          <p:spPr>
            <a:xfrm>
              <a:off x="6608525" y="4358075"/>
              <a:ext cx="51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04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pic>
        <p:nvPicPr>
          <p:cNvPr id="987" name="Google Shape;987;g160b885278f_0_140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g160b885278f_0_1400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60b885278f_0_570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4" name="Google Shape;994;g160b885278f_0_570"/>
          <p:cNvSpPr/>
          <p:nvPr/>
        </p:nvSpPr>
        <p:spPr>
          <a:xfrm>
            <a:off x="1293825" y="1472850"/>
            <a:ext cx="6465000" cy="4945500"/>
          </a:xfrm>
          <a:prstGeom prst="roundRect">
            <a:avLst>
              <a:gd name="adj" fmla="val 6343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g160b885278f_0_570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96" name="Google Shape;996;g160b885278f_0_570"/>
          <p:cNvGrpSpPr/>
          <p:nvPr/>
        </p:nvGrpSpPr>
        <p:grpSpPr>
          <a:xfrm>
            <a:off x="926443" y="1036536"/>
            <a:ext cx="2754057" cy="756009"/>
            <a:chOff x="3290818" y="1397486"/>
            <a:chExt cx="2754057" cy="756009"/>
          </a:xfrm>
        </p:grpSpPr>
        <p:grpSp>
          <p:nvGrpSpPr>
            <p:cNvPr id="997" name="Google Shape;997;g160b885278f_0_570"/>
            <p:cNvGrpSpPr/>
            <p:nvPr/>
          </p:nvGrpSpPr>
          <p:grpSpPr>
            <a:xfrm>
              <a:off x="3290818" y="1397486"/>
              <a:ext cx="2754057" cy="756009"/>
              <a:chOff x="5042330" y="2367448"/>
              <a:chExt cx="2754057" cy="756009"/>
            </a:xfrm>
          </p:grpSpPr>
          <p:sp>
            <p:nvSpPr>
              <p:cNvPr id="998" name="Google Shape;998;g160b885278f_0_570"/>
              <p:cNvSpPr/>
              <p:nvPr/>
            </p:nvSpPr>
            <p:spPr>
              <a:xfrm>
                <a:off x="5512187" y="2594088"/>
                <a:ext cx="20775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9" name="Google Shape;999;g160b885278f_0_570"/>
              <p:cNvSpPr txBox="1"/>
              <p:nvPr/>
            </p:nvSpPr>
            <p:spPr>
              <a:xfrm>
                <a:off x="5882088" y="2594088"/>
                <a:ext cx="1914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1. 랜덤 포레스트 소개</a:t>
                </a:r>
                <a:endParaRPr sz="1200"/>
              </a:p>
            </p:txBody>
          </p:sp>
          <p:grpSp>
            <p:nvGrpSpPr>
              <p:cNvPr id="1000" name="Google Shape;1000;g160b885278f_0_570"/>
              <p:cNvGrpSpPr/>
              <p:nvPr/>
            </p:nvGrpSpPr>
            <p:grpSpPr>
              <a:xfrm>
                <a:off x="5042330" y="2367448"/>
                <a:ext cx="1050138" cy="756009"/>
                <a:chOff x="540500" y="2056410"/>
                <a:chExt cx="1234730" cy="888900"/>
              </a:xfrm>
            </p:grpSpPr>
            <p:sp>
              <p:nvSpPr>
                <p:cNvPr id="1001" name="Google Shape;1001;g160b885278f_0_570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02" name="Google Shape;1002;g160b885278f_0_570"/>
                <p:cNvSpPr txBox="1"/>
                <p:nvPr/>
              </p:nvSpPr>
              <p:spPr>
                <a:xfrm>
                  <a:off x="1300330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003" name="Google Shape;1003;g160b885278f_0_570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004" name="Google Shape;1004;g160b885278f_0_5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1575" y="1509887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5" name="Google Shape;1005;g160b885278f_0_570"/>
          <p:cNvSpPr txBox="1"/>
          <p:nvPr/>
        </p:nvSpPr>
        <p:spPr>
          <a:xfrm>
            <a:off x="1256325" y="1716350"/>
            <a:ext cx="6502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분류 회귀분석 등에 사용되는 앙상블 학습 방법의 일종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훈련과정에서 구성한 다수의 결정트리로부터 분류 또는 평균예측치를 출력해 동작함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결정트리가 기반알고리즘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앙상블 알고리즘 중 수행속도가 빠름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다양한 영역에서 높은 예측 성능을 보임</a:t>
            </a:r>
            <a:endParaRPr/>
          </a:p>
        </p:txBody>
      </p:sp>
      <p:pic>
        <p:nvPicPr>
          <p:cNvPr id="1006" name="Google Shape;1006;g160b885278f_0_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363" y="3409550"/>
            <a:ext cx="4935626" cy="2776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g160b885278f_0_570"/>
          <p:cNvSpPr/>
          <p:nvPr/>
        </p:nvSpPr>
        <p:spPr>
          <a:xfrm>
            <a:off x="7928625" y="1472850"/>
            <a:ext cx="3173100" cy="4945500"/>
          </a:xfrm>
          <a:prstGeom prst="roundRect">
            <a:avLst>
              <a:gd name="adj" fmla="val 6343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160b885278f_0_570"/>
          <p:cNvSpPr txBox="1"/>
          <p:nvPr/>
        </p:nvSpPr>
        <p:spPr>
          <a:xfrm>
            <a:off x="7415975" y="2356075"/>
            <a:ext cx="36858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Helvetica Neue"/>
              <a:buChar char="○"/>
            </a:pPr>
            <a:r>
              <a:rPr lang="en-US" sz="1200" b="1">
                <a:solidFill>
                  <a:srgbClr val="595959"/>
                </a:solidFill>
              </a:rPr>
              <a:t>n_estimators</a:t>
            </a:r>
            <a:r>
              <a:rPr lang="en-US" sz="1200">
                <a:solidFill>
                  <a:srgbClr val="595959"/>
                </a:solidFill>
              </a:rPr>
              <a:t> : 트리 수                 (</a:t>
            </a:r>
            <a:r>
              <a:rPr lang="en-US" sz="1000">
                <a:solidFill>
                  <a:srgbClr val="595959"/>
                </a:solidFill>
              </a:rPr>
              <a:t>클수록 성능은 좋아질 수 있지만 시간이 오래 걸림)</a:t>
            </a:r>
            <a:endParaRPr sz="10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Helvetica Neue"/>
              <a:buChar char="○"/>
            </a:pPr>
            <a:r>
              <a:rPr lang="en-US" sz="1200" b="1">
                <a:solidFill>
                  <a:srgbClr val="595959"/>
                </a:solidFill>
              </a:rPr>
              <a:t> max_depth</a:t>
            </a:r>
            <a:r>
              <a:rPr lang="en-US" sz="1200">
                <a:solidFill>
                  <a:srgbClr val="595959"/>
                </a:solidFill>
              </a:rPr>
              <a:t> : 트리의 최대 깊이  </a:t>
            </a:r>
            <a:endParaRPr sz="1200">
              <a:solidFill>
                <a:srgbClr val="595959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</a:rPr>
              <a:t>(</a:t>
            </a:r>
            <a:r>
              <a:rPr lang="en-US" sz="1000">
                <a:solidFill>
                  <a:srgbClr val="595959"/>
                </a:solidFill>
              </a:rPr>
              <a:t>과적합 개선하기 위해 사용)</a:t>
            </a:r>
            <a:endParaRPr sz="10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○"/>
            </a:pPr>
            <a:r>
              <a:rPr lang="en-US" sz="1200" b="1">
                <a:solidFill>
                  <a:srgbClr val="595959"/>
                </a:solidFill>
              </a:rPr>
              <a:t>min_samples_leaf </a:t>
            </a:r>
            <a:r>
              <a:rPr lang="en-US" sz="1200">
                <a:solidFill>
                  <a:srgbClr val="595959"/>
                </a:solidFill>
              </a:rPr>
              <a:t>: </a:t>
            </a:r>
            <a:endParaRPr sz="1200">
              <a:solidFill>
                <a:srgbClr val="595959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</a:rPr>
              <a:t>리프 노드에 있어야 하는 최소 샘플 수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○"/>
            </a:pPr>
            <a:r>
              <a:rPr lang="en-US" sz="1200" b="1">
                <a:solidFill>
                  <a:srgbClr val="595959"/>
                </a:solidFill>
              </a:rPr>
              <a:t>min_samples_split </a:t>
            </a:r>
            <a:r>
              <a:rPr lang="en-US" sz="1200">
                <a:solidFill>
                  <a:srgbClr val="595959"/>
                </a:solidFill>
              </a:rPr>
              <a:t>: 내부 노드를 분할하는 데 필요한 최소 샘플 수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○"/>
            </a:pPr>
            <a:r>
              <a:rPr lang="en-US" sz="1200" b="1">
                <a:solidFill>
                  <a:srgbClr val="595959"/>
                </a:solidFill>
              </a:rPr>
              <a:t>n_jobs</a:t>
            </a:r>
            <a:r>
              <a:rPr lang="en-US" sz="1200">
                <a:solidFill>
                  <a:srgbClr val="595959"/>
                </a:solidFill>
              </a:rPr>
              <a:t> : -1로 설정 시 컴퓨팅 프로세서 최대한 활용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Helvetica Neue"/>
              <a:buChar char="○"/>
            </a:pPr>
            <a:r>
              <a:rPr lang="en-US" sz="1200" b="1">
                <a:solidFill>
                  <a:srgbClr val="595959"/>
                </a:solidFill>
              </a:rPr>
              <a:t>random_state</a:t>
            </a:r>
            <a:r>
              <a:rPr lang="en-US" sz="1200">
                <a:solidFill>
                  <a:srgbClr val="595959"/>
                </a:solidFill>
              </a:rPr>
              <a:t>: 임의의 정수로 설정 시 실행할 때마다 결과가 바뀌지 않고 고정됨</a:t>
            </a:r>
            <a:endParaRPr sz="1200"/>
          </a:p>
        </p:txBody>
      </p:sp>
      <p:sp>
        <p:nvSpPr>
          <p:cNvPr id="1009" name="Google Shape;1009;g160b885278f_0_570"/>
          <p:cNvSpPr txBox="1"/>
          <p:nvPr/>
        </p:nvSpPr>
        <p:spPr>
          <a:xfrm>
            <a:off x="8925575" y="1619875"/>
            <a:ext cx="174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주요 파라미터</a:t>
            </a:r>
            <a:endParaRPr b="1"/>
          </a:p>
        </p:txBody>
      </p:sp>
      <p:sp>
        <p:nvSpPr>
          <p:cNvPr id="1010" name="Google Shape;1010;g160b885278f_0_570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Random Forest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011" name="Google Shape;1011;g160b885278f_0_570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60b885278f_0_640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g160b885278f_0_640"/>
          <p:cNvSpPr/>
          <p:nvPr/>
        </p:nvSpPr>
        <p:spPr>
          <a:xfrm>
            <a:off x="989025" y="1244250"/>
            <a:ext cx="4899900" cy="4945500"/>
          </a:xfrm>
          <a:prstGeom prst="roundRect">
            <a:avLst>
              <a:gd name="adj" fmla="val 6343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595959"/>
              </a:solidFill>
            </a:endParaRPr>
          </a:p>
        </p:txBody>
      </p:sp>
      <p:sp>
        <p:nvSpPr>
          <p:cNvPr id="1018" name="Google Shape;1018;g160b885278f_0_640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9" name="Google Shape;1019;g160b885278f_0_640"/>
          <p:cNvSpPr/>
          <p:nvPr/>
        </p:nvSpPr>
        <p:spPr>
          <a:xfrm>
            <a:off x="6547075" y="1244250"/>
            <a:ext cx="4899900" cy="4945500"/>
          </a:xfrm>
          <a:prstGeom prst="roundRect">
            <a:avLst>
              <a:gd name="adj" fmla="val 6343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g160b885278f_0_640"/>
          <p:cNvGrpSpPr/>
          <p:nvPr/>
        </p:nvGrpSpPr>
        <p:grpSpPr>
          <a:xfrm>
            <a:off x="621643" y="807936"/>
            <a:ext cx="2471157" cy="756009"/>
            <a:chOff x="3290818" y="1397486"/>
            <a:chExt cx="2471157" cy="756009"/>
          </a:xfrm>
        </p:grpSpPr>
        <p:grpSp>
          <p:nvGrpSpPr>
            <p:cNvPr id="1021" name="Google Shape;1021;g160b885278f_0_640"/>
            <p:cNvGrpSpPr/>
            <p:nvPr/>
          </p:nvGrpSpPr>
          <p:grpSpPr>
            <a:xfrm>
              <a:off x="3290818" y="1397486"/>
              <a:ext cx="2471157" cy="756009"/>
              <a:chOff x="5042330" y="2367448"/>
              <a:chExt cx="2471157" cy="756009"/>
            </a:xfrm>
          </p:grpSpPr>
          <p:sp>
            <p:nvSpPr>
              <p:cNvPr id="1022" name="Google Shape;1022;g160b885278f_0_640"/>
              <p:cNvSpPr/>
              <p:nvPr/>
            </p:nvSpPr>
            <p:spPr>
              <a:xfrm>
                <a:off x="5512187" y="2594088"/>
                <a:ext cx="13917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3" name="Google Shape;1023;g160b885278f_0_640"/>
              <p:cNvSpPr txBox="1"/>
              <p:nvPr/>
            </p:nvSpPr>
            <p:spPr>
              <a:xfrm>
                <a:off x="5882087" y="2594088"/>
                <a:ext cx="1631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기본 모델링</a:t>
                </a:r>
                <a:endParaRPr sz="1200"/>
              </a:p>
            </p:txBody>
          </p:sp>
          <p:grpSp>
            <p:nvGrpSpPr>
              <p:cNvPr id="1024" name="Google Shape;1024;g160b885278f_0_640"/>
              <p:cNvGrpSpPr/>
              <p:nvPr/>
            </p:nvGrpSpPr>
            <p:grpSpPr>
              <a:xfrm>
                <a:off x="5042330" y="2367448"/>
                <a:ext cx="1050138" cy="756009"/>
                <a:chOff x="540500" y="2056410"/>
                <a:chExt cx="1234730" cy="888900"/>
              </a:xfrm>
            </p:grpSpPr>
            <p:sp>
              <p:nvSpPr>
                <p:cNvPr id="1025" name="Google Shape;1025;g160b885278f_0_640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26" name="Google Shape;1026;g160b885278f_0_640"/>
                <p:cNvSpPr txBox="1"/>
                <p:nvPr/>
              </p:nvSpPr>
              <p:spPr>
                <a:xfrm>
                  <a:off x="1300330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027" name="Google Shape;1027;g160b885278f_0_640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028" name="Google Shape;1028;g160b885278f_0_6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1575" y="1509887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9" name="Google Shape;1029;g160b885278f_0_640"/>
          <p:cNvGrpSpPr/>
          <p:nvPr/>
        </p:nvGrpSpPr>
        <p:grpSpPr>
          <a:xfrm>
            <a:off x="6292793" y="807936"/>
            <a:ext cx="3169657" cy="756009"/>
            <a:chOff x="3290818" y="1397486"/>
            <a:chExt cx="3169657" cy="756009"/>
          </a:xfrm>
        </p:grpSpPr>
        <p:grpSp>
          <p:nvGrpSpPr>
            <p:cNvPr id="1030" name="Google Shape;1030;g160b885278f_0_640"/>
            <p:cNvGrpSpPr/>
            <p:nvPr/>
          </p:nvGrpSpPr>
          <p:grpSpPr>
            <a:xfrm>
              <a:off x="3290818" y="1397486"/>
              <a:ext cx="3169657" cy="756009"/>
              <a:chOff x="5042330" y="2367448"/>
              <a:chExt cx="3169657" cy="756009"/>
            </a:xfrm>
          </p:grpSpPr>
          <p:sp>
            <p:nvSpPr>
              <p:cNvPr id="1031" name="Google Shape;1031;g160b885278f_0_640"/>
              <p:cNvSpPr/>
              <p:nvPr/>
            </p:nvSpPr>
            <p:spPr>
              <a:xfrm>
                <a:off x="5512188" y="2594088"/>
                <a:ext cx="26547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2" name="Google Shape;1032;g160b885278f_0_640"/>
              <p:cNvSpPr txBox="1"/>
              <p:nvPr/>
            </p:nvSpPr>
            <p:spPr>
              <a:xfrm>
                <a:off x="5939188" y="2594088"/>
                <a:ext cx="2272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2 .최적 하이퍼파라미터 탐색</a:t>
                </a:r>
                <a:endParaRPr sz="1200"/>
              </a:p>
            </p:txBody>
          </p:sp>
          <p:grpSp>
            <p:nvGrpSpPr>
              <p:cNvPr id="1033" name="Google Shape;1033;g160b885278f_0_640"/>
              <p:cNvGrpSpPr/>
              <p:nvPr/>
            </p:nvGrpSpPr>
            <p:grpSpPr>
              <a:xfrm>
                <a:off x="5042330" y="2367448"/>
                <a:ext cx="1050138" cy="756009"/>
                <a:chOff x="540500" y="2056410"/>
                <a:chExt cx="1234730" cy="888900"/>
              </a:xfrm>
            </p:grpSpPr>
            <p:sp>
              <p:nvSpPr>
                <p:cNvPr id="1034" name="Google Shape;1034;g160b885278f_0_640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35" name="Google Shape;1035;g160b885278f_0_640"/>
                <p:cNvSpPr txBox="1"/>
                <p:nvPr/>
              </p:nvSpPr>
              <p:spPr>
                <a:xfrm>
                  <a:off x="1300330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036" name="Google Shape;1036;g160b885278f_0_640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037" name="Google Shape;1037;g160b885278f_0_6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1575" y="1509887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8" name="Google Shape;1038;g160b885278f_0_640"/>
          <p:cNvSpPr txBox="1"/>
          <p:nvPr/>
        </p:nvSpPr>
        <p:spPr>
          <a:xfrm>
            <a:off x="6637875" y="1563950"/>
            <a:ext cx="38409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lang="en-US" sz="1200">
                <a:solidFill>
                  <a:srgbClr val="3F3F3F"/>
                </a:solidFill>
              </a:rPr>
              <a:t>시력데이터 중 실명(4) 데이터를 보유한 행 삭제</a:t>
            </a:r>
            <a:endParaRPr sz="1200">
              <a:solidFill>
                <a:srgbClr val="3F3F3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lang="en-US" sz="1200">
                <a:solidFill>
                  <a:srgbClr val="3F3F3F"/>
                </a:solidFill>
              </a:rPr>
              <a:t>실명을 이상치로 간주함</a:t>
            </a:r>
            <a:endParaRPr sz="1200">
              <a:solidFill>
                <a:srgbClr val="3F3F3F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Char char="●"/>
            </a:pPr>
            <a:r>
              <a:rPr lang="en-US" sz="1200">
                <a:solidFill>
                  <a:srgbClr val="3F3F3F"/>
                </a:solidFill>
              </a:rPr>
              <a:t>시력 데이터에 Robust Scaler 적용</a:t>
            </a:r>
            <a:endParaRPr sz="1200">
              <a:solidFill>
                <a:srgbClr val="3F3F3F"/>
              </a:solidFill>
            </a:endParaRPr>
          </a:p>
          <a:p>
            <a:pPr marL="45720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●"/>
            </a:pPr>
            <a:r>
              <a:rPr lang="en-US" sz="900">
                <a:solidFill>
                  <a:srgbClr val="3F3F3F"/>
                </a:solidFill>
              </a:rPr>
              <a:t>시력 데이터 범주화</a:t>
            </a:r>
            <a:endParaRPr sz="900">
              <a:solidFill>
                <a:srgbClr val="3F3F3F"/>
              </a:solidFill>
            </a:endParaRPr>
          </a:p>
          <a:p>
            <a:pPr marL="91440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○"/>
            </a:pPr>
            <a:r>
              <a:rPr lang="en-US" sz="900">
                <a:solidFill>
                  <a:srgbClr val="3F3F3F"/>
                </a:solidFill>
              </a:rPr>
              <a:t>0.1~0.9 나쁨(1)</a:t>
            </a:r>
            <a:endParaRPr sz="900">
              <a:solidFill>
                <a:srgbClr val="3F3F3F"/>
              </a:solidFill>
            </a:endParaRPr>
          </a:p>
          <a:p>
            <a:pPr marL="91440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○"/>
            </a:pPr>
            <a:r>
              <a:rPr lang="en-US" sz="900">
                <a:solidFill>
                  <a:srgbClr val="3F3F3F"/>
                </a:solidFill>
              </a:rPr>
              <a:t>1.0~1.5 보통(2)</a:t>
            </a:r>
            <a:endParaRPr sz="900">
              <a:solidFill>
                <a:srgbClr val="3F3F3F"/>
              </a:solidFill>
            </a:endParaRPr>
          </a:p>
          <a:p>
            <a:pPr marL="91440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○"/>
            </a:pPr>
            <a:r>
              <a:rPr lang="en-US" sz="900">
                <a:solidFill>
                  <a:srgbClr val="3F3F3F"/>
                </a:solidFill>
              </a:rPr>
              <a:t>1.6~2.0 좋음(3)</a:t>
            </a:r>
            <a:endParaRPr sz="900">
              <a:solidFill>
                <a:srgbClr val="3F3F3F"/>
              </a:solidFill>
            </a:endParaRPr>
          </a:p>
          <a:p>
            <a:pPr marL="91440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900"/>
              <a:buChar char="○"/>
            </a:pPr>
            <a:r>
              <a:rPr lang="en-US" sz="900">
                <a:solidFill>
                  <a:srgbClr val="3F3F3F"/>
                </a:solidFill>
              </a:rPr>
              <a:t>9.9 실명(4)</a:t>
            </a:r>
            <a:endParaRPr sz="1000"/>
          </a:p>
        </p:txBody>
      </p:sp>
      <p:pic>
        <p:nvPicPr>
          <p:cNvPr id="1039" name="Google Shape;1039;g160b885278f_0_640"/>
          <p:cNvPicPr preferRelativeResize="0"/>
          <p:nvPr/>
        </p:nvPicPr>
        <p:blipFill rotWithShape="1">
          <a:blip r:embed="rId4">
            <a:alphaModFix/>
          </a:blip>
          <a:srcRect t="22660" b="-22660"/>
          <a:stretch/>
        </p:blipFill>
        <p:spPr>
          <a:xfrm>
            <a:off x="8102375" y="3695130"/>
            <a:ext cx="3263925" cy="20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g160b885278f_0_640"/>
          <p:cNvSpPr txBox="1"/>
          <p:nvPr/>
        </p:nvSpPr>
        <p:spPr>
          <a:xfrm>
            <a:off x="6587350" y="4010075"/>
            <a:ext cx="1644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 b="1">
                <a:solidFill>
                  <a:srgbClr val="595959"/>
                </a:solidFill>
              </a:rPr>
              <a:t>최적 하이퍼 파라미터</a:t>
            </a:r>
            <a:endParaRPr sz="1100" b="1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</a:rPr>
              <a:t>max_depth : 12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</a:rPr>
              <a:t>min_samples_leaf: 18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</a:rPr>
              <a:t>min_samples_split: 8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595959"/>
                </a:solidFill>
              </a:rPr>
              <a:t>n_estimators: 50 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1" name="Google Shape;1041;g160b885278f_0_640"/>
          <p:cNvCxnSpPr/>
          <p:nvPr/>
        </p:nvCxnSpPr>
        <p:spPr>
          <a:xfrm>
            <a:off x="6539900" y="3644825"/>
            <a:ext cx="4902600" cy="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42" name="Google Shape;1042;g160b885278f_0_640"/>
          <p:cNvGraphicFramePr/>
          <p:nvPr/>
        </p:nvGraphicFramePr>
        <p:xfrm>
          <a:off x="1309852" y="5346273"/>
          <a:ext cx="10137125" cy="1437250"/>
        </p:xfrm>
        <a:graphic>
          <a:graphicData uri="http://schemas.openxmlformats.org/drawingml/2006/table">
            <a:tbl>
              <a:tblPr firstRow="1" bandRow="1">
                <a:noFill/>
                <a:tableStyleId>{1DF515EC-7D77-4618-9E90-DBC3299F2B5F}</a:tableStyleId>
              </a:tblPr>
              <a:tblGrid>
                <a:gridCol w="98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3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3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3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667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9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정확도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정밀도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재현율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하이퍼 파라미터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n_estimator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max_depth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min_sample_split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rgbClr val="212529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min_samples_leaf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rgbClr val="212529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max_features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기본 모델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0.9997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0.9993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sqrt(n_features)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튜닝 모델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0.8285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0.7437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0.8155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200" b="1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200" b="1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200" b="1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200" b="1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200" b="1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43" name="Google Shape;1043;g160b885278f_0_640"/>
          <p:cNvPicPr preferRelativeResize="0"/>
          <p:nvPr/>
        </p:nvPicPr>
        <p:blipFill rotWithShape="1">
          <a:blip r:embed="rId5">
            <a:alphaModFix/>
          </a:blip>
          <a:srcRect l="13550" t="2750" r="-13550" b="-2749"/>
          <a:stretch/>
        </p:blipFill>
        <p:spPr>
          <a:xfrm>
            <a:off x="1392900" y="1615788"/>
            <a:ext cx="4899901" cy="2724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160b885278f_0_640"/>
          <p:cNvSpPr txBox="1"/>
          <p:nvPr/>
        </p:nvSpPr>
        <p:spPr>
          <a:xfrm>
            <a:off x="1009875" y="4392625"/>
            <a:ext cx="485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기본 모델링을 진행했으나 과적합이 일어난 것으로 예상됨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과적합을 해결하기 위해 파라미터를 조정함</a:t>
            </a:r>
            <a:endParaRPr/>
          </a:p>
        </p:txBody>
      </p:sp>
      <p:sp>
        <p:nvSpPr>
          <p:cNvPr id="1045" name="Google Shape;1045;g160b885278f_0_640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Random Forest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046" name="Google Shape;1046;g160b885278f_0_640"/>
          <p:cNvPicPr preferRelativeResize="0"/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60b885278f_0_1360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2" name="Google Shape;1052;g160b885278f_0_1360"/>
          <p:cNvSpPr/>
          <p:nvPr/>
        </p:nvSpPr>
        <p:spPr>
          <a:xfrm>
            <a:off x="989025" y="1244250"/>
            <a:ext cx="4899900" cy="3615300"/>
          </a:xfrm>
          <a:prstGeom prst="roundRect">
            <a:avLst>
              <a:gd name="adj" fmla="val 4352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595959"/>
              </a:solidFill>
            </a:endParaRPr>
          </a:p>
        </p:txBody>
      </p:sp>
      <p:sp>
        <p:nvSpPr>
          <p:cNvPr id="1053" name="Google Shape;1053;g160b885278f_0_1360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54" name="Google Shape;1054;g160b885278f_0_1360"/>
          <p:cNvGrpSpPr/>
          <p:nvPr/>
        </p:nvGrpSpPr>
        <p:grpSpPr>
          <a:xfrm>
            <a:off x="621643" y="807936"/>
            <a:ext cx="2572382" cy="756009"/>
            <a:chOff x="3290818" y="1397486"/>
            <a:chExt cx="2572382" cy="756009"/>
          </a:xfrm>
        </p:grpSpPr>
        <p:grpSp>
          <p:nvGrpSpPr>
            <p:cNvPr id="1055" name="Google Shape;1055;g160b885278f_0_1360"/>
            <p:cNvGrpSpPr/>
            <p:nvPr/>
          </p:nvGrpSpPr>
          <p:grpSpPr>
            <a:xfrm>
              <a:off x="3290818" y="1397486"/>
              <a:ext cx="2572382" cy="756009"/>
              <a:chOff x="5042330" y="2367448"/>
              <a:chExt cx="2572382" cy="756009"/>
            </a:xfrm>
          </p:grpSpPr>
          <p:sp>
            <p:nvSpPr>
              <p:cNvPr id="1056" name="Google Shape;1056;g160b885278f_0_1360"/>
              <p:cNvSpPr/>
              <p:nvPr/>
            </p:nvSpPr>
            <p:spPr>
              <a:xfrm>
                <a:off x="5512188" y="2594088"/>
                <a:ext cx="1799700" cy="400200"/>
              </a:xfrm>
              <a:prstGeom prst="roundRect">
                <a:avLst>
                  <a:gd name="adj" fmla="val 18784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7" name="Google Shape;1057;g160b885278f_0_1360"/>
              <p:cNvSpPr txBox="1"/>
              <p:nvPr/>
            </p:nvSpPr>
            <p:spPr>
              <a:xfrm>
                <a:off x="5970713" y="2609463"/>
                <a:ext cx="1644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3. 스케일러 변경</a:t>
                </a:r>
                <a:endParaRPr sz="1200"/>
              </a:p>
            </p:txBody>
          </p:sp>
          <p:grpSp>
            <p:nvGrpSpPr>
              <p:cNvPr id="1058" name="Google Shape;1058;g160b885278f_0_1360"/>
              <p:cNvGrpSpPr/>
              <p:nvPr/>
            </p:nvGrpSpPr>
            <p:grpSpPr>
              <a:xfrm>
                <a:off x="5042330" y="2367448"/>
                <a:ext cx="1050138" cy="756009"/>
                <a:chOff x="540500" y="2056410"/>
                <a:chExt cx="1234730" cy="888900"/>
              </a:xfrm>
            </p:grpSpPr>
            <p:sp>
              <p:nvSpPr>
                <p:cNvPr id="1059" name="Google Shape;1059;g160b885278f_0_1360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60" name="Google Shape;1060;g160b885278f_0_1360"/>
                <p:cNvSpPr txBox="1"/>
                <p:nvPr/>
              </p:nvSpPr>
              <p:spPr>
                <a:xfrm>
                  <a:off x="1300330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061" name="Google Shape;1061;g160b885278f_0_1360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062" name="Google Shape;1062;g160b885278f_0_13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1575" y="1509887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063" name="Google Shape;1063;g160b885278f_0_1360"/>
          <p:cNvGraphicFramePr/>
          <p:nvPr/>
        </p:nvGraphicFramePr>
        <p:xfrm>
          <a:off x="1134902" y="1563950"/>
          <a:ext cx="4654050" cy="2168900"/>
        </p:xfrm>
        <a:graphic>
          <a:graphicData uri="http://schemas.openxmlformats.org/drawingml/2006/table">
            <a:tbl>
              <a:tblPr firstRow="1" bandRow="1">
                <a:noFill/>
                <a:tableStyleId>{1DF515EC-7D77-4618-9E90-DBC3299F2B5F}</a:tableStyleId>
              </a:tblPr>
              <a:tblGrid>
                <a:gridCol w="833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5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6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정확도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정밀도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재현율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F1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AUC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0.8329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0.7496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0.8206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0.7835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0.9127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robust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0.8287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0.7486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0.8055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0.7760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0.9119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minmax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0.8285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0.7482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0.8055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0.7758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0.9119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0.8285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0.7482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0.8055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0.7758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0.9119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64" name="Google Shape;1064;g160b885278f_0_1360"/>
          <p:cNvSpPr txBox="1"/>
          <p:nvPr/>
        </p:nvSpPr>
        <p:spPr>
          <a:xfrm>
            <a:off x="1450575" y="3869975"/>
            <a:ext cx="3976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앞서 조정한 하이퍼튜닝 값을 적용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스케일러를 변경하며 모델링함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평가지표에 유의미한 개선을 보이지는 못함</a:t>
            </a:r>
            <a:endParaRPr/>
          </a:p>
        </p:txBody>
      </p:sp>
      <p:graphicFrame>
        <p:nvGraphicFramePr>
          <p:cNvPr id="1065" name="Google Shape;1065;g160b885278f_0_1360"/>
          <p:cNvGraphicFramePr/>
          <p:nvPr/>
        </p:nvGraphicFramePr>
        <p:xfrm>
          <a:off x="988977" y="5092648"/>
          <a:ext cx="6326375" cy="861925"/>
        </p:xfrm>
        <a:graphic>
          <a:graphicData uri="http://schemas.openxmlformats.org/drawingml/2006/table">
            <a:tbl>
              <a:tblPr firstRow="1" bandRow="1">
                <a:noFill/>
                <a:tableStyleId>{1DF515EC-7D77-4618-9E90-DBC3299F2B5F}</a:tableStyleId>
              </a:tblPr>
              <a:tblGrid>
                <a:gridCol w="1265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n_estimator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max_depth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min_sample_split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212529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min_samples_leaf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>
                          <a:solidFill>
                            <a:srgbClr val="212529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max_features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  <a:endParaRPr sz="1100" b="1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1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66" name="Google Shape;1066;g160b885278f_0_1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852" y="1814977"/>
            <a:ext cx="4162400" cy="27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g160b885278f_0_1360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Random Forest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068" name="Google Shape;1068;g160b885278f_0_1360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60b885278f_0_689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4" name="Google Shape;1074;g160b885278f_0_689"/>
          <p:cNvSpPr/>
          <p:nvPr/>
        </p:nvSpPr>
        <p:spPr>
          <a:xfrm>
            <a:off x="1348450" y="1430975"/>
            <a:ext cx="4899900" cy="4945500"/>
          </a:xfrm>
          <a:prstGeom prst="roundRect">
            <a:avLst>
              <a:gd name="adj" fmla="val 6343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595959"/>
              </a:solidFill>
            </a:endParaRPr>
          </a:p>
        </p:txBody>
      </p:sp>
      <p:sp>
        <p:nvSpPr>
          <p:cNvPr id="1075" name="Google Shape;1075;g160b885278f_0_689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076" name="Google Shape;1076;g160b885278f_0_689"/>
          <p:cNvGraphicFramePr/>
          <p:nvPr/>
        </p:nvGraphicFramePr>
        <p:xfrm>
          <a:off x="6630452" y="1811963"/>
          <a:ext cx="3901200" cy="1602200"/>
        </p:xfrm>
        <a:graphic>
          <a:graphicData uri="http://schemas.openxmlformats.org/drawingml/2006/table">
            <a:tbl>
              <a:tblPr firstRow="1" bandRow="1">
                <a:noFill/>
                <a:tableStyleId>{1DF515EC-7D77-4618-9E90-DBC3299F2B5F}</a:tableStyleId>
              </a:tblPr>
              <a:tblGrid>
                <a:gridCol w="97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정확도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정밀도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재현율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기본 모델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0.9997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1.0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0.9993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튜닝 모델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0.8285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0.7437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0.8155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모델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0.8310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0.7492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0.8135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77" name="Google Shape;1077;g160b885278f_0_689"/>
          <p:cNvGrpSpPr/>
          <p:nvPr/>
        </p:nvGrpSpPr>
        <p:grpSpPr>
          <a:xfrm>
            <a:off x="926443" y="1036536"/>
            <a:ext cx="2547357" cy="756009"/>
            <a:chOff x="3290818" y="1397486"/>
            <a:chExt cx="2547357" cy="756009"/>
          </a:xfrm>
        </p:grpSpPr>
        <p:grpSp>
          <p:nvGrpSpPr>
            <p:cNvPr id="1078" name="Google Shape;1078;g160b885278f_0_689"/>
            <p:cNvGrpSpPr/>
            <p:nvPr/>
          </p:nvGrpSpPr>
          <p:grpSpPr>
            <a:xfrm>
              <a:off x="3290818" y="1397486"/>
              <a:ext cx="2547357" cy="756009"/>
              <a:chOff x="5042330" y="2367448"/>
              <a:chExt cx="2547357" cy="756009"/>
            </a:xfrm>
          </p:grpSpPr>
          <p:sp>
            <p:nvSpPr>
              <p:cNvPr id="1079" name="Google Shape;1079;g160b885278f_0_689"/>
              <p:cNvSpPr/>
              <p:nvPr/>
            </p:nvSpPr>
            <p:spPr>
              <a:xfrm>
                <a:off x="5512187" y="2594088"/>
                <a:ext cx="20775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0" name="Google Shape;1080;g160b885278f_0_689"/>
              <p:cNvSpPr txBox="1"/>
              <p:nvPr/>
            </p:nvSpPr>
            <p:spPr>
              <a:xfrm>
                <a:off x="5958287" y="2594088"/>
                <a:ext cx="1631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3. 최종 모델 선정</a:t>
                </a:r>
                <a:endParaRPr/>
              </a:p>
            </p:txBody>
          </p:sp>
          <p:grpSp>
            <p:nvGrpSpPr>
              <p:cNvPr id="1081" name="Google Shape;1081;g160b885278f_0_689"/>
              <p:cNvGrpSpPr/>
              <p:nvPr/>
            </p:nvGrpSpPr>
            <p:grpSpPr>
              <a:xfrm>
                <a:off x="5042330" y="2367448"/>
                <a:ext cx="1050138" cy="756009"/>
                <a:chOff x="540500" y="2056410"/>
                <a:chExt cx="1234730" cy="888900"/>
              </a:xfrm>
            </p:grpSpPr>
            <p:sp>
              <p:nvSpPr>
                <p:cNvPr id="1082" name="Google Shape;1082;g160b885278f_0_689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083" name="Google Shape;1083;g160b885278f_0_689"/>
                <p:cNvSpPr txBox="1"/>
                <p:nvPr/>
              </p:nvSpPr>
              <p:spPr>
                <a:xfrm>
                  <a:off x="1300330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084" name="Google Shape;1084;g160b885278f_0_689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085" name="Google Shape;1085;g160b885278f_0_6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31575" y="1509887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6" name="Google Shape;1086;g160b885278f_0_689"/>
          <p:cNvSpPr txBox="1"/>
          <p:nvPr/>
        </p:nvSpPr>
        <p:spPr>
          <a:xfrm>
            <a:off x="1542000" y="1801600"/>
            <a:ext cx="42507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기본 전처리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하이퍼 파라미터 튜닝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스케일러 미적용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최종 모델에 사용한 하이퍼 파라미터 :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max_depth: 12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min_samples_leaf: 8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min_samples_split: 8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n_estimators: 50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g160b885278f_0_689"/>
          <p:cNvSpPr txBox="1"/>
          <p:nvPr/>
        </p:nvSpPr>
        <p:spPr>
          <a:xfrm>
            <a:off x="1521750" y="4441050"/>
            <a:ext cx="4291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기본모델의 과적합은 어느정도 해결한 것으로 보임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튜닝 모델에 비해 비약적인 성능향상은 없었으나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정확도가 약간 개선된 모델을 최종모델로 선정함</a:t>
            </a:r>
            <a:endParaRPr/>
          </a:p>
        </p:txBody>
      </p:sp>
      <p:pic>
        <p:nvPicPr>
          <p:cNvPr id="1088" name="Google Shape;1088;g160b885278f_0_6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5213" y="3745713"/>
            <a:ext cx="35528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g160b885278f_0_689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Random Forest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090" name="Google Shape;1090;g160b885278f_0_689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60b885278f_0_1460"/>
          <p:cNvSpPr/>
          <p:nvPr/>
        </p:nvSpPr>
        <p:spPr>
          <a:xfrm>
            <a:off x="374650" y="1845406"/>
            <a:ext cx="11442600" cy="4834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6" name="Google Shape;1096;g160b885278f_0_1460"/>
          <p:cNvSpPr/>
          <p:nvPr/>
        </p:nvSpPr>
        <p:spPr>
          <a:xfrm>
            <a:off x="374650" y="1137296"/>
            <a:ext cx="1273200" cy="367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CONTENTS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097" name="Google Shape;1097;g160b885278f_0_1460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098" name="Google Shape;1098;g160b885278f_0_1460"/>
          <p:cNvSpPr/>
          <p:nvPr/>
        </p:nvSpPr>
        <p:spPr>
          <a:xfrm>
            <a:off x="1457300" y="2470326"/>
            <a:ext cx="4355100" cy="135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9" name="Google Shape;1099;g160b885278f_0_1460"/>
          <p:cNvSpPr/>
          <p:nvPr/>
        </p:nvSpPr>
        <p:spPr>
          <a:xfrm rot="-5400000" flipH="1">
            <a:off x="1078550" y="2856627"/>
            <a:ext cx="1348200" cy="59070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0" name="Google Shape;1100;g160b885278f_0_1460"/>
          <p:cNvSpPr/>
          <p:nvPr/>
        </p:nvSpPr>
        <p:spPr>
          <a:xfrm>
            <a:off x="2152250" y="2882279"/>
            <a:ext cx="32769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</a:rPr>
              <a:t>모델 소개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101" name="Google Shape;1101;g160b885278f_0_1460"/>
          <p:cNvSpPr/>
          <p:nvPr/>
        </p:nvSpPr>
        <p:spPr>
          <a:xfrm>
            <a:off x="1536892" y="2961129"/>
            <a:ext cx="42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</a:rPr>
              <a:t>01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1102" name="Google Shape;1102;g160b885278f_0_1460"/>
          <p:cNvGrpSpPr/>
          <p:nvPr/>
        </p:nvGrpSpPr>
        <p:grpSpPr>
          <a:xfrm>
            <a:off x="1457300" y="4602738"/>
            <a:ext cx="4355100" cy="1350556"/>
            <a:chOff x="1457288" y="3943468"/>
            <a:chExt cx="4355100" cy="1066200"/>
          </a:xfrm>
        </p:grpSpPr>
        <p:grpSp>
          <p:nvGrpSpPr>
            <p:cNvPr id="1103" name="Google Shape;1103;g160b885278f_0_1460"/>
            <p:cNvGrpSpPr/>
            <p:nvPr/>
          </p:nvGrpSpPr>
          <p:grpSpPr>
            <a:xfrm>
              <a:off x="1457288" y="3943468"/>
              <a:ext cx="4355100" cy="1066200"/>
              <a:chOff x="1457288" y="3943468"/>
              <a:chExt cx="4355100" cy="1066200"/>
            </a:xfrm>
          </p:grpSpPr>
          <p:sp>
            <p:nvSpPr>
              <p:cNvPr id="1104" name="Google Shape;1104;g160b885278f_0_1460"/>
              <p:cNvSpPr/>
              <p:nvPr/>
            </p:nvSpPr>
            <p:spPr>
              <a:xfrm>
                <a:off x="1457288" y="3943468"/>
                <a:ext cx="4355100" cy="10662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5" name="Google Shape;1105;g160b885278f_0_1460"/>
              <p:cNvSpPr/>
              <p:nvPr/>
            </p:nvSpPr>
            <p:spPr>
              <a:xfrm rot="-5400000" flipH="1">
                <a:off x="1223438" y="4184865"/>
                <a:ext cx="1058400" cy="59070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6" name="Google Shape;1106;g160b885278f_0_1460"/>
              <p:cNvSpPr/>
              <p:nvPr/>
            </p:nvSpPr>
            <p:spPr>
              <a:xfrm>
                <a:off x="1839038" y="4293166"/>
                <a:ext cx="3903300" cy="37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rgbClr val="595959"/>
                    </a:solidFill>
                  </a:rPr>
                  <a:t>스케일러 변경</a:t>
                </a:r>
                <a:endParaRPr sz="1800"/>
              </a:p>
            </p:txBody>
          </p:sp>
        </p:grpSp>
        <p:sp>
          <p:nvSpPr>
            <p:cNvPr id="1107" name="Google Shape;1107;g160b885278f_0_1460"/>
            <p:cNvSpPr/>
            <p:nvPr/>
          </p:nvSpPr>
          <p:spPr>
            <a:xfrm>
              <a:off x="1536892" y="4358075"/>
              <a:ext cx="42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03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08" name="Google Shape;1108;g160b885278f_0_1460"/>
          <p:cNvGrpSpPr/>
          <p:nvPr/>
        </p:nvGrpSpPr>
        <p:grpSpPr>
          <a:xfrm>
            <a:off x="6528839" y="2470223"/>
            <a:ext cx="4438718" cy="1350556"/>
            <a:chOff x="6528928" y="2470322"/>
            <a:chExt cx="4355100" cy="1066200"/>
          </a:xfrm>
        </p:grpSpPr>
        <p:sp>
          <p:nvSpPr>
            <p:cNvPr id="1109" name="Google Shape;1109;g160b885278f_0_1460"/>
            <p:cNvSpPr/>
            <p:nvPr/>
          </p:nvSpPr>
          <p:spPr>
            <a:xfrm>
              <a:off x="6528928" y="2470322"/>
              <a:ext cx="4355100" cy="106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0" name="Google Shape;1110;g160b885278f_0_1460"/>
            <p:cNvSpPr/>
            <p:nvPr/>
          </p:nvSpPr>
          <p:spPr>
            <a:xfrm rot="-5400000" flipH="1">
              <a:off x="6295078" y="2711719"/>
              <a:ext cx="10584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1" name="Google Shape;1111;g160b885278f_0_1460"/>
            <p:cNvSpPr/>
            <p:nvPr/>
          </p:nvSpPr>
          <p:spPr>
            <a:xfrm>
              <a:off x="7543877" y="2858369"/>
              <a:ext cx="26325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</a:rPr>
                <a:t>최적 하이퍼 파라미터 탐색</a:t>
              </a:r>
              <a:endParaRPr sz="1800" b="1">
                <a:solidFill>
                  <a:srgbClr val="595959"/>
                </a:solidFill>
              </a:endParaRPr>
            </a:p>
          </p:txBody>
        </p:sp>
        <p:sp>
          <p:nvSpPr>
            <p:cNvPr id="1112" name="Google Shape;1112;g160b885278f_0_1460"/>
            <p:cNvSpPr/>
            <p:nvPr/>
          </p:nvSpPr>
          <p:spPr>
            <a:xfrm>
              <a:off x="6608532" y="2884929"/>
              <a:ext cx="42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02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113" name="Google Shape;1113;g160b885278f_0_1460"/>
          <p:cNvGrpSpPr/>
          <p:nvPr/>
        </p:nvGrpSpPr>
        <p:grpSpPr>
          <a:xfrm>
            <a:off x="6528839" y="4589811"/>
            <a:ext cx="4438718" cy="1350556"/>
            <a:chOff x="6528928" y="3943468"/>
            <a:chExt cx="4355100" cy="1066200"/>
          </a:xfrm>
        </p:grpSpPr>
        <p:sp>
          <p:nvSpPr>
            <p:cNvPr id="1114" name="Google Shape;1114;g160b885278f_0_1460"/>
            <p:cNvSpPr/>
            <p:nvPr/>
          </p:nvSpPr>
          <p:spPr>
            <a:xfrm>
              <a:off x="6528928" y="3943468"/>
              <a:ext cx="4355100" cy="106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5" name="Google Shape;1115;g160b885278f_0_1460"/>
            <p:cNvSpPr/>
            <p:nvPr/>
          </p:nvSpPr>
          <p:spPr>
            <a:xfrm rot="-5400000" flipH="1">
              <a:off x="6295078" y="4184865"/>
              <a:ext cx="10584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6" name="Google Shape;1116;g160b885278f_0_1460"/>
            <p:cNvSpPr/>
            <p:nvPr/>
          </p:nvSpPr>
          <p:spPr>
            <a:xfrm>
              <a:off x="7446520" y="4289526"/>
              <a:ext cx="28572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</a:rPr>
                <a:t>이상치 제거</a:t>
              </a:r>
              <a:endParaRPr sz="1800"/>
            </a:p>
          </p:txBody>
        </p:sp>
        <p:sp>
          <p:nvSpPr>
            <p:cNvPr id="1117" name="Google Shape;1117;g160b885278f_0_1460"/>
            <p:cNvSpPr/>
            <p:nvPr/>
          </p:nvSpPr>
          <p:spPr>
            <a:xfrm>
              <a:off x="6608525" y="4358075"/>
              <a:ext cx="51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04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pic>
        <p:nvPicPr>
          <p:cNvPr id="1118" name="Google Shape;1118;g160b885278f_0_146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g160b885278f_0_1460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60b885278f_10_2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g160b885278f_10_2"/>
          <p:cNvSpPr txBox="1"/>
          <p:nvPr/>
        </p:nvSpPr>
        <p:spPr>
          <a:xfrm>
            <a:off x="9787750" y="6441244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9B6"/>
              </a:buClr>
              <a:buSzPts val="800"/>
              <a:buFont typeface="Malgun Gothic"/>
              <a:buNone/>
            </a:pPr>
            <a:r>
              <a:rPr lang="en-US" sz="800" b="0" i="0" u="none" strike="noStrike" cap="none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 sz="1800" b="0" i="0" u="none" strike="noStrike" cap="none"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6" name="Google Shape;1126;g160b885278f_10_2" descr="머신러닝] LightGB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5763" y="1942651"/>
            <a:ext cx="3321563" cy="13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g160b885278f_10_2" descr="머신러닝] LightGB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8050" y="4709342"/>
            <a:ext cx="4448412" cy="15411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8" name="Google Shape;1128;g160b885278f_10_2"/>
          <p:cNvGrpSpPr/>
          <p:nvPr/>
        </p:nvGrpSpPr>
        <p:grpSpPr>
          <a:xfrm>
            <a:off x="665322" y="1831855"/>
            <a:ext cx="5276512" cy="2119631"/>
            <a:chOff x="1058725" y="2500998"/>
            <a:chExt cx="4648500" cy="2148202"/>
          </a:xfrm>
        </p:grpSpPr>
        <p:sp>
          <p:nvSpPr>
            <p:cNvPr id="1129" name="Google Shape;1129;g160b885278f_10_2"/>
            <p:cNvSpPr/>
            <p:nvPr/>
          </p:nvSpPr>
          <p:spPr>
            <a:xfrm>
              <a:off x="1058725" y="2500998"/>
              <a:ext cx="4648500" cy="2099400"/>
            </a:xfrm>
            <a:prstGeom prst="roundRect">
              <a:avLst>
                <a:gd name="adj" fmla="val 5923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0" name="Google Shape;1130;g160b885278f_10_2"/>
            <p:cNvSpPr txBox="1"/>
            <p:nvPr/>
          </p:nvSpPr>
          <p:spPr>
            <a:xfrm>
              <a:off x="1058727" y="2738200"/>
              <a:ext cx="4514100" cy="19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marR="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 i="0" u="none" strike="noStrike" cap="none">
                  <a:solidFill>
                    <a:srgbClr val="3F3F3F"/>
                  </a:solidFill>
                </a:rPr>
                <a:t>CART 기반으로 제작된 모델</a:t>
              </a:r>
              <a:endParaRPr sz="1300" i="0" u="none" strike="noStrike" cap="none">
                <a:solidFill>
                  <a:srgbClr val="3F3F3F"/>
                </a:solidFill>
              </a:endParaRPr>
            </a:p>
            <a:p>
              <a:pPr marL="457200" marR="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 i="0" u="none" strike="noStrike" cap="none">
                  <a:solidFill>
                    <a:srgbClr val="3F3F3F"/>
                  </a:solidFill>
                </a:rPr>
                <a:t>Gradient Boosting Model 에서의 시간이 오래 걸리는 단점을 보완하기 위해 고안된 모델</a:t>
              </a:r>
              <a:endParaRPr sz="1300" i="0" u="none" strike="noStrike" cap="none">
                <a:solidFill>
                  <a:srgbClr val="3F3F3F"/>
                </a:solidFill>
              </a:endParaRPr>
            </a:p>
            <a:p>
              <a:pPr marL="457200" marR="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 i="0" u="none" strike="noStrike" cap="none">
                  <a:solidFill>
                    <a:srgbClr val="3F3F3F"/>
                  </a:solidFill>
                </a:rPr>
                <a:t>병렬 연산을 지원하여 속도 향상 (GPU 사용 옵션)</a:t>
              </a:r>
              <a:endParaRPr/>
            </a:p>
            <a:p>
              <a:pPr marL="457200" marR="0" lvl="0" indent="-3111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300"/>
                <a:buChar char="●"/>
              </a:pPr>
              <a:r>
                <a:rPr lang="en-US" sz="1300" i="0" u="none" strike="noStrike" cap="none">
                  <a:solidFill>
                    <a:srgbClr val="3F3F3F"/>
                  </a:solidFill>
                </a:rPr>
                <a:t>적절한 데이터 튜닝이 이루어지지 않을 경우, Overfit이 발생하기 쉬움</a:t>
              </a:r>
              <a:endParaRPr sz="1300" i="0" u="none" strike="noStrike" cap="none">
                <a:solidFill>
                  <a:srgbClr val="3F3F3F"/>
                </a:solidFill>
              </a:endParaRPr>
            </a:p>
          </p:txBody>
        </p:sp>
      </p:grpSp>
      <p:grpSp>
        <p:nvGrpSpPr>
          <p:cNvPr id="1131" name="Google Shape;1131;g160b885278f_10_2"/>
          <p:cNvGrpSpPr/>
          <p:nvPr/>
        </p:nvGrpSpPr>
        <p:grpSpPr>
          <a:xfrm>
            <a:off x="741551" y="1628362"/>
            <a:ext cx="1100700" cy="405838"/>
            <a:chOff x="5512188" y="2588437"/>
            <a:chExt cx="1100700" cy="405838"/>
          </a:xfrm>
        </p:grpSpPr>
        <p:sp>
          <p:nvSpPr>
            <p:cNvPr id="1132" name="Google Shape;1132;g160b885278f_10_2"/>
            <p:cNvSpPr/>
            <p:nvPr/>
          </p:nvSpPr>
          <p:spPr>
            <a:xfrm>
              <a:off x="5512188" y="2594075"/>
              <a:ext cx="11007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3" name="Google Shape;1133;g160b885278f_10_2"/>
            <p:cNvSpPr txBox="1"/>
            <p:nvPr/>
          </p:nvSpPr>
          <p:spPr>
            <a:xfrm>
              <a:off x="5937887" y="2594075"/>
              <a:ext cx="67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XGB</a:t>
              </a:r>
              <a:endParaRPr sz="1200"/>
            </a:p>
          </p:txBody>
        </p:sp>
        <p:sp>
          <p:nvSpPr>
            <p:cNvPr id="1134" name="Google Shape;1134;g160b885278f_10_2"/>
            <p:cNvSpPr txBox="1"/>
            <p:nvPr/>
          </p:nvSpPr>
          <p:spPr>
            <a:xfrm>
              <a:off x="5621716" y="2588437"/>
              <a:ext cx="40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▶</a:t>
              </a:r>
              <a:endParaRPr/>
            </a:p>
          </p:txBody>
        </p:sp>
      </p:grpSp>
      <p:grpSp>
        <p:nvGrpSpPr>
          <p:cNvPr id="1135" name="Google Shape;1135;g160b885278f_10_2"/>
          <p:cNvGrpSpPr/>
          <p:nvPr/>
        </p:nvGrpSpPr>
        <p:grpSpPr>
          <a:xfrm>
            <a:off x="626909" y="4029680"/>
            <a:ext cx="5276582" cy="2601323"/>
            <a:chOff x="6757125" y="1810754"/>
            <a:chExt cx="5237822" cy="2490734"/>
          </a:xfrm>
        </p:grpSpPr>
        <p:grpSp>
          <p:nvGrpSpPr>
            <p:cNvPr id="1136" name="Google Shape;1136;g160b885278f_10_2"/>
            <p:cNvGrpSpPr/>
            <p:nvPr/>
          </p:nvGrpSpPr>
          <p:grpSpPr>
            <a:xfrm>
              <a:off x="6757125" y="2023438"/>
              <a:ext cx="5237822" cy="2278051"/>
              <a:chOff x="1058725" y="2501013"/>
              <a:chExt cx="5021400" cy="2640300"/>
            </a:xfrm>
          </p:grpSpPr>
          <p:sp>
            <p:nvSpPr>
              <p:cNvPr id="1137" name="Google Shape;1137;g160b885278f_10_2"/>
              <p:cNvSpPr/>
              <p:nvPr/>
            </p:nvSpPr>
            <p:spPr>
              <a:xfrm>
                <a:off x="1058725" y="2501013"/>
                <a:ext cx="5021400" cy="2640300"/>
              </a:xfrm>
              <a:prstGeom prst="roundRect">
                <a:avLst>
                  <a:gd name="adj" fmla="val 5923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8" name="Google Shape;1138;g160b885278f_10_2"/>
              <p:cNvSpPr txBox="1"/>
              <p:nvPr/>
            </p:nvSpPr>
            <p:spPr>
              <a:xfrm>
                <a:off x="1095292" y="2651175"/>
                <a:ext cx="4323900" cy="24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en-US" sz="1300" i="0" u="none" strike="noStrike" cap="none">
                    <a:solidFill>
                      <a:srgbClr val="3F3F3F"/>
                    </a:solidFill>
                  </a:rPr>
                  <a:t>Gradient-based One-Side Sampling 기술을 사용함</a:t>
                </a:r>
                <a:endParaRPr sz="1300" i="0" u="none" strike="noStrike" cap="none">
                  <a:solidFill>
                    <a:srgbClr val="3F3F3F"/>
                  </a:solidFill>
                </a:endParaRPr>
              </a:p>
              <a:p>
                <a:pPr marL="914400" marR="0" lvl="1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en-US" sz="1300" i="0" u="none" strike="noStrike" cap="none">
                    <a:solidFill>
                      <a:srgbClr val="3F3F3F"/>
                    </a:solidFill>
                  </a:rPr>
                  <a:t>가중치가 작을 때 상수를 적용하여 데이터를 증폭하여 데이터의 분포 정도를 줄임</a:t>
                </a:r>
                <a:endParaRPr sz="1300" i="0" u="none" strike="noStrike" cap="none">
                  <a:solidFill>
                    <a:srgbClr val="3F3F3F"/>
                  </a:solidFill>
                </a:endParaRPr>
              </a:p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en-US" sz="1300" i="0" u="none" strike="noStrike" cap="none">
                    <a:solidFill>
                      <a:srgbClr val="3F3F3F"/>
                    </a:solidFill>
                  </a:rPr>
                  <a:t>일반적인 GBM 계열과는 다르게 leaf-wise growth방식을 채택하여 시간과 메모리를 절약</a:t>
                </a:r>
                <a:endParaRPr sz="1300" i="0" u="none" strike="noStrike" cap="none">
                  <a:solidFill>
                    <a:srgbClr val="3F3F3F"/>
                  </a:solidFill>
                </a:endParaRPr>
              </a:p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en-US" sz="1300" i="0" u="none" strike="noStrike" cap="none">
                    <a:solidFill>
                      <a:srgbClr val="3F3F3F"/>
                    </a:solidFill>
                  </a:rPr>
                  <a:t>충분한 데이터 양이 없을 경우, overfitting 이 일어나기 쉬움</a:t>
                </a:r>
                <a:endParaRPr sz="1300" i="0" u="none" strike="noStrike" cap="none">
                  <a:solidFill>
                    <a:srgbClr val="3F3F3F"/>
                  </a:solidFill>
                </a:endParaRPr>
              </a:p>
            </p:txBody>
          </p:sp>
        </p:grpSp>
        <p:grpSp>
          <p:nvGrpSpPr>
            <p:cNvPr id="1139" name="Google Shape;1139;g160b885278f_10_2"/>
            <p:cNvGrpSpPr/>
            <p:nvPr/>
          </p:nvGrpSpPr>
          <p:grpSpPr>
            <a:xfrm>
              <a:off x="6837778" y="1810754"/>
              <a:ext cx="1619711" cy="400200"/>
              <a:chOff x="5512191" y="2594079"/>
              <a:chExt cx="1619711" cy="400200"/>
            </a:xfrm>
          </p:grpSpPr>
          <p:sp>
            <p:nvSpPr>
              <p:cNvPr id="1140" name="Google Shape;1140;g160b885278f_10_2"/>
              <p:cNvSpPr/>
              <p:nvPr/>
            </p:nvSpPr>
            <p:spPr>
              <a:xfrm>
                <a:off x="5512196" y="2594079"/>
                <a:ext cx="15231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1" name="Google Shape;1141;g160b885278f_10_2"/>
              <p:cNvSpPr txBox="1"/>
              <p:nvPr/>
            </p:nvSpPr>
            <p:spPr>
              <a:xfrm>
                <a:off x="5873701" y="2612263"/>
                <a:ext cx="1258200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Light GBM</a:t>
                </a:r>
                <a:endParaRPr sz="1200"/>
              </a:p>
            </p:txBody>
          </p:sp>
          <p:sp>
            <p:nvSpPr>
              <p:cNvPr id="1142" name="Google Shape;1142;g160b885278f_10_2"/>
              <p:cNvSpPr txBox="1"/>
              <p:nvPr/>
            </p:nvSpPr>
            <p:spPr>
              <a:xfrm>
                <a:off x="5512191" y="2606800"/>
                <a:ext cx="403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</p:grpSp>
      <p:cxnSp>
        <p:nvCxnSpPr>
          <p:cNvPr id="1143" name="Google Shape;1143;g160b885278f_10_2"/>
          <p:cNvCxnSpPr/>
          <p:nvPr/>
        </p:nvCxnSpPr>
        <p:spPr>
          <a:xfrm>
            <a:off x="1176300" y="4016406"/>
            <a:ext cx="43359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44" name="Google Shape;1144;g160b885278f_10_2"/>
          <p:cNvSpPr/>
          <p:nvPr/>
        </p:nvSpPr>
        <p:spPr>
          <a:xfrm>
            <a:off x="6428575" y="3395049"/>
            <a:ext cx="3979800" cy="1315200"/>
          </a:xfrm>
          <a:prstGeom prst="roundRect">
            <a:avLst>
              <a:gd name="adj" fmla="val 5923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5" name="Google Shape;1145;g160b885278f_10_2"/>
          <p:cNvSpPr txBox="1"/>
          <p:nvPr/>
        </p:nvSpPr>
        <p:spPr>
          <a:xfrm>
            <a:off x="6317276" y="3491025"/>
            <a:ext cx="4202400" cy="1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 dirty="0">
                <a:solidFill>
                  <a:srgbClr val="3F3F3F"/>
                </a:solidFill>
              </a:rPr>
              <a:t>GBM : </a:t>
            </a:r>
            <a:r>
              <a:rPr lang="en-US" sz="1300" dirty="0" err="1">
                <a:solidFill>
                  <a:srgbClr val="3F3F3F"/>
                </a:solidFill>
              </a:rPr>
              <a:t>여러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개의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모델</a:t>
            </a:r>
            <a:r>
              <a:rPr lang="en-US" sz="1300" dirty="0">
                <a:solidFill>
                  <a:srgbClr val="3F3F3F"/>
                </a:solidFill>
              </a:rPr>
              <a:t>(</a:t>
            </a:r>
            <a:r>
              <a:rPr lang="en-US" sz="1300" dirty="0" err="1">
                <a:solidFill>
                  <a:srgbClr val="3F3F3F"/>
                </a:solidFill>
              </a:rPr>
              <a:t>트리</a:t>
            </a:r>
            <a:r>
              <a:rPr lang="en-US" sz="1300" dirty="0">
                <a:solidFill>
                  <a:srgbClr val="3F3F3F"/>
                </a:solidFill>
              </a:rPr>
              <a:t>)을 </a:t>
            </a:r>
            <a:r>
              <a:rPr lang="en-US" sz="1300" dirty="0" err="1">
                <a:solidFill>
                  <a:srgbClr val="3F3F3F"/>
                </a:solidFill>
              </a:rPr>
              <a:t>사용하여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각각의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예측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결과를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생성하고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이를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결합하여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하나의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모델을</a:t>
            </a:r>
            <a:r>
              <a:rPr lang="en-US" sz="1300" dirty="0">
                <a:solidFill>
                  <a:srgbClr val="3F3F3F"/>
                </a:solidFill>
              </a:rPr>
              <a:t> </a:t>
            </a:r>
            <a:r>
              <a:rPr lang="en-US" sz="1300" dirty="0" err="1">
                <a:solidFill>
                  <a:srgbClr val="3F3F3F"/>
                </a:solidFill>
              </a:rPr>
              <a:t>제작</a:t>
            </a:r>
            <a:endParaRPr sz="1300" dirty="0">
              <a:solidFill>
                <a:srgbClr val="3F3F3F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en-US" sz="1300" i="0" u="none" strike="noStrike" cap="none" dirty="0">
                <a:solidFill>
                  <a:srgbClr val="3F3F3F"/>
                </a:solidFill>
              </a:rPr>
              <a:t>Boosting : Ensemble </a:t>
            </a:r>
            <a:r>
              <a:rPr lang="en-US" sz="1300" i="0" u="none" strike="noStrike" cap="none" dirty="0" err="1">
                <a:solidFill>
                  <a:srgbClr val="3F3F3F"/>
                </a:solidFill>
              </a:rPr>
              <a:t>기법</a:t>
            </a:r>
            <a:r>
              <a:rPr lang="en-US" sz="1300" i="0" u="none" strike="noStrike" cap="none" dirty="0">
                <a:solidFill>
                  <a:srgbClr val="3F3F3F"/>
                </a:solidFill>
              </a:rPr>
              <a:t> 중 한 </a:t>
            </a:r>
            <a:r>
              <a:rPr lang="en-US" sz="1300" i="0" u="none" strike="noStrike" cap="none" dirty="0" err="1">
                <a:solidFill>
                  <a:srgbClr val="3F3F3F"/>
                </a:solidFill>
              </a:rPr>
              <a:t>종류</a:t>
            </a:r>
            <a:endParaRPr sz="1300" i="0" u="none" strike="noStrike" cap="none" dirty="0">
              <a:solidFill>
                <a:srgbClr val="3F3F3F"/>
              </a:solidFill>
            </a:endParaRPr>
          </a:p>
        </p:txBody>
      </p:sp>
      <p:sp>
        <p:nvSpPr>
          <p:cNvPr id="1146" name="Google Shape;1146;g160b885278f_10_2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147" name="Google Shape;1147;g160b885278f_10_2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g160b885278f_10_2"/>
          <p:cNvGrpSpPr/>
          <p:nvPr/>
        </p:nvGrpSpPr>
        <p:grpSpPr>
          <a:xfrm>
            <a:off x="5075768" y="915961"/>
            <a:ext cx="2040357" cy="756009"/>
            <a:chOff x="-1481307" y="1561648"/>
            <a:chExt cx="2040357" cy="756009"/>
          </a:xfrm>
        </p:grpSpPr>
        <p:grpSp>
          <p:nvGrpSpPr>
            <p:cNvPr id="1149" name="Google Shape;1149;g160b885278f_10_2"/>
            <p:cNvGrpSpPr/>
            <p:nvPr/>
          </p:nvGrpSpPr>
          <p:grpSpPr>
            <a:xfrm>
              <a:off x="-1481307" y="1561648"/>
              <a:ext cx="2040357" cy="756009"/>
              <a:chOff x="5042330" y="2367448"/>
              <a:chExt cx="2040357" cy="756009"/>
            </a:xfrm>
          </p:grpSpPr>
          <p:sp>
            <p:nvSpPr>
              <p:cNvPr id="1150" name="Google Shape;1150;g160b885278f_10_2"/>
              <p:cNvSpPr/>
              <p:nvPr/>
            </p:nvSpPr>
            <p:spPr>
              <a:xfrm>
                <a:off x="5512187" y="2594075"/>
                <a:ext cx="15705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1" name="Google Shape;1151;g160b885278f_10_2"/>
              <p:cNvSpPr txBox="1"/>
              <p:nvPr/>
            </p:nvSpPr>
            <p:spPr>
              <a:xfrm>
                <a:off x="5937987" y="2609538"/>
                <a:ext cx="1100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1. 모델 소개</a:t>
                </a:r>
                <a:endParaRPr sz="1200"/>
              </a:p>
            </p:txBody>
          </p:sp>
          <p:grpSp>
            <p:nvGrpSpPr>
              <p:cNvPr id="1152" name="Google Shape;1152;g160b885278f_10_2"/>
              <p:cNvGrpSpPr/>
              <p:nvPr/>
            </p:nvGrpSpPr>
            <p:grpSpPr>
              <a:xfrm>
                <a:off x="5042330" y="2367448"/>
                <a:ext cx="1059488" cy="756009"/>
                <a:chOff x="540500" y="2056410"/>
                <a:chExt cx="1245724" cy="888900"/>
              </a:xfrm>
            </p:grpSpPr>
            <p:sp>
              <p:nvSpPr>
                <p:cNvPr id="1153" name="Google Shape;1153;g160b885278f_10_2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54" name="Google Shape;1154;g160b885278f_10_2"/>
                <p:cNvSpPr txBox="1"/>
                <p:nvPr/>
              </p:nvSpPr>
              <p:spPr>
                <a:xfrm>
                  <a:off x="1311324" y="2316244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155" name="Google Shape;1155;g160b885278f_10_2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156" name="Google Shape;1156;g160b885278f_10_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44600" y="1653200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60b885278f_10_2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g160b885278f_10_2"/>
          <p:cNvSpPr txBox="1"/>
          <p:nvPr/>
        </p:nvSpPr>
        <p:spPr>
          <a:xfrm>
            <a:off x="9787750" y="6441244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9B6"/>
              </a:buClr>
              <a:buSzPts val="800"/>
              <a:buFont typeface="Malgun Gothic"/>
              <a:buNone/>
            </a:pPr>
            <a:r>
              <a:rPr lang="en-US" sz="800" b="0" i="0" u="none" strike="noStrike" cap="none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 sz="1800" b="0" i="0" u="none" strike="noStrike" cap="none"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6" name="Google Shape;1146;g160b885278f_10_2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147" name="Google Shape;1147;g160b885278f_10_2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g160b885278f_10_2"/>
          <p:cNvGrpSpPr/>
          <p:nvPr/>
        </p:nvGrpSpPr>
        <p:grpSpPr>
          <a:xfrm>
            <a:off x="484571" y="678316"/>
            <a:ext cx="2040357" cy="756009"/>
            <a:chOff x="-1481307" y="1561648"/>
            <a:chExt cx="2040357" cy="756009"/>
          </a:xfrm>
        </p:grpSpPr>
        <p:grpSp>
          <p:nvGrpSpPr>
            <p:cNvPr id="1149" name="Google Shape;1149;g160b885278f_10_2"/>
            <p:cNvGrpSpPr/>
            <p:nvPr/>
          </p:nvGrpSpPr>
          <p:grpSpPr>
            <a:xfrm>
              <a:off x="-1481307" y="1561648"/>
              <a:ext cx="2040357" cy="756009"/>
              <a:chOff x="5042330" y="2367448"/>
              <a:chExt cx="2040357" cy="756009"/>
            </a:xfrm>
          </p:grpSpPr>
          <p:sp>
            <p:nvSpPr>
              <p:cNvPr id="1150" name="Google Shape;1150;g160b885278f_10_2"/>
              <p:cNvSpPr/>
              <p:nvPr/>
            </p:nvSpPr>
            <p:spPr>
              <a:xfrm>
                <a:off x="5512187" y="2594075"/>
                <a:ext cx="15705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1" name="Google Shape;1151;g160b885278f_10_2"/>
              <p:cNvSpPr txBox="1"/>
              <p:nvPr/>
            </p:nvSpPr>
            <p:spPr>
              <a:xfrm>
                <a:off x="5937987" y="2609538"/>
                <a:ext cx="1100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1. 모델 소개</a:t>
                </a:r>
                <a:endParaRPr sz="1200"/>
              </a:p>
            </p:txBody>
          </p:sp>
          <p:grpSp>
            <p:nvGrpSpPr>
              <p:cNvPr id="1152" name="Google Shape;1152;g160b885278f_10_2"/>
              <p:cNvGrpSpPr/>
              <p:nvPr/>
            </p:nvGrpSpPr>
            <p:grpSpPr>
              <a:xfrm>
                <a:off x="5042330" y="2367448"/>
                <a:ext cx="1059488" cy="756009"/>
                <a:chOff x="540500" y="2056410"/>
                <a:chExt cx="1245724" cy="888900"/>
              </a:xfrm>
            </p:grpSpPr>
            <p:sp>
              <p:nvSpPr>
                <p:cNvPr id="1153" name="Google Shape;1153;g160b885278f_10_2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54" name="Google Shape;1154;g160b885278f_10_2"/>
                <p:cNvSpPr txBox="1"/>
                <p:nvPr/>
              </p:nvSpPr>
              <p:spPr>
                <a:xfrm>
                  <a:off x="1311324" y="2316244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155" name="Google Shape;1155;g160b885278f_10_2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156" name="Google Shape;1156;g160b885278f_10_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44600" y="1653200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FD84D12-8804-9A05-95CD-2FE128A67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049" y="1135603"/>
            <a:ext cx="4724400" cy="27241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A51F2-F1ED-D42A-E58F-C3C3A3A9FC62}"/>
              </a:ext>
            </a:extLst>
          </p:cNvPr>
          <p:cNvGrpSpPr/>
          <p:nvPr/>
        </p:nvGrpSpPr>
        <p:grpSpPr>
          <a:xfrm>
            <a:off x="741551" y="1512082"/>
            <a:ext cx="5276512" cy="1398923"/>
            <a:chOff x="741551" y="1628362"/>
            <a:chExt cx="5276512" cy="1398923"/>
          </a:xfrm>
        </p:grpSpPr>
        <p:grpSp>
          <p:nvGrpSpPr>
            <p:cNvPr id="4" name="Google Shape;1128;g160b885278f_10_2">
              <a:extLst>
                <a:ext uri="{FF2B5EF4-FFF2-40B4-BE49-F238E27FC236}">
                  <a16:creationId xmlns:a16="http://schemas.microsoft.com/office/drawing/2014/main" id="{AB1581CC-578E-5161-59FB-7FF82E9A0149}"/>
                </a:ext>
              </a:extLst>
            </p:cNvPr>
            <p:cNvGrpSpPr/>
            <p:nvPr/>
          </p:nvGrpSpPr>
          <p:grpSpPr>
            <a:xfrm>
              <a:off x="741551" y="1834100"/>
              <a:ext cx="5276512" cy="1193185"/>
              <a:chOff x="1058725" y="2500998"/>
              <a:chExt cx="4648500" cy="2099400"/>
            </a:xfrm>
          </p:grpSpPr>
          <p:sp>
            <p:nvSpPr>
              <p:cNvPr id="5" name="Google Shape;1129;g160b885278f_10_2">
                <a:extLst>
                  <a:ext uri="{FF2B5EF4-FFF2-40B4-BE49-F238E27FC236}">
                    <a16:creationId xmlns:a16="http://schemas.microsoft.com/office/drawing/2014/main" id="{54089004-23A5-E9D7-F9A1-6CC50B053D7A}"/>
                  </a:ext>
                </a:extLst>
              </p:cNvPr>
              <p:cNvSpPr/>
              <p:nvPr/>
            </p:nvSpPr>
            <p:spPr>
              <a:xfrm>
                <a:off x="1058725" y="2500998"/>
                <a:ext cx="4648500" cy="2099400"/>
              </a:xfrm>
              <a:prstGeom prst="roundRect">
                <a:avLst>
                  <a:gd name="adj" fmla="val 5923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" name="Google Shape;1130;g160b885278f_10_2">
                <a:extLst>
                  <a:ext uri="{FF2B5EF4-FFF2-40B4-BE49-F238E27FC236}">
                    <a16:creationId xmlns:a16="http://schemas.microsoft.com/office/drawing/2014/main" id="{29654CCB-741D-EAB5-0A2F-658200FBC50F}"/>
                  </a:ext>
                </a:extLst>
              </p:cNvPr>
              <p:cNvSpPr txBox="1"/>
              <p:nvPr/>
            </p:nvSpPr>
            <p:spPr>
              <a:xfrm>
                <a:off x="1058727" y="2738200"/>
                <a:ext cx="4514100" cy="795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en-US" sz="1300" dirty="0">
                    <a:solidFill>
                      <a:srgbClr val="3F3F3F"/>
                    </a:solidFill>
                  </a:rPr>
                  <a:t>Python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 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wrapper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 와 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Scikit-learn wrapper 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두가지 방식으로 생성</a:t>
                </a:r>
                <a:endParaRPr sz="1300" i="0" u="none" strike="noStrike" cap="none" dirty="0">
                  <a:solidFill>
                    <a:srgbClr val="3F3F3F"/>
                  </a:solidFill>
                </a:endParaRPr>
              </a:p>
            </p:txBody>
          </p:sp>
        </p:grpSp>
        <p:grpSp>
          <p:nvGrpSpPr>
            <p:cNvPr id="1131" name="Google Shape;1131;g160b885278f_10_2"/>
            <p:cNvGrpSpPr/>
            <p:nvPr/>
          </p:nvGrpSpPr>
          <p:grpSpPr>
            <a:xfrm>
              <a:off x="741551" y="1628362"/>
              <a:ext cx="1100700" cy="405838"/>
              <a:chOff x="5512188" y="2588437"/>
              <a:chExt cx="1100700" cy="405838"/>
            </a:xfrm>
          </p:grpSpPr>
          <p:sp>
            <p:nvSpPr>
              <p:cNvPr id="1132" name="Google Shape;1132;g160b885278f_10_2"/>
              <p:cNvSpPr/>
              <p:nvPr/>
            </p:nvSpPr>
            <p:spPr>
              <a:xfrm>
                <a:off x="5512188" y="2594075"/>
                <a:ext cx="11007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3" name="Google Shape;1133;g160b885278f_10_2"/>
              <p:cNvSpPr txBox="1"/>
              <p:nvPr/>
            </p:nvSpPr>
            <p:spPr>
              <a:xfrm>
                <a:off x="5937887" y="2594075"/>
                <a:ext cx="675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XGB</a:t>
                </a:r>
                <a:endParaRPr sz="1200"/>
              </a:p>
            </p:txBody>
          </p:sp>
          <p:sp>
            <p:nvSpPr>
              <p:cNvPr id="1134" name="Google Shape;1134;g160b885278f_10_2"/>
              <p:cNvSpPr txBox="1"/>
              <p:nvPr/>
            </p:nvSpPr>
            <p:spPr>
              <a:xfrm>
                <a:off x="5621716" y="2588437"/>
                <a:ext cx="403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06D8C3-00D1-B82C-9DB0-4116F2A03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798" y="2518612"/>
            <a:ext cx="1859963" cy="18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89EAA4-7B51-9202-2268-6AAD1D02DCDE}"/>
              </a:ext>
            </a:extLst>
          </p:cNvPr>
          <p:cNvGrpSpPr/>
          <p:nvPr/>
        </p:nvGrpSpPr>
        <p:grpSpPr>
          <a:xfrm>
            <a:off x="807495" y="2686122"/>
            <a:ext cx="3890070" cy="3994130"/>
            <a:chOff x="1004778" y="2933141"/>
            <a:chExt cx="4500545" cy="462093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3EDFDAB-2B31-4BB9-CADF-08963E039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1415" y="2933141"/>
              <a:ext cx="4493908" cy="22831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21A135-312A-3C20-04CE-335DF347E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4778" y="5212884"/>
              <a:ext cx="4500545" cy="2341192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5D5217E-CC75-F740-E5C0-567683A39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807" y="3983487"/>
            <a:ext cx="1859963" cy="182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144;g160b885278f_10_2">
            <a:extLst>
              <a:ext uri="{FF2B5EF4-FFF2-40B4-BE49-F238E27FC236}">
                <a16:creationId xmlns:a16="http://schemas.microsoft.com/office/drawing/2014/main" id="{0305450F-0EF9-4A56-7859-5334457D965C}"/>
              </a:ext>
            </a:extLst>
          </p:cNvPr>
          <p:cNvSpPr/>
          <p:nvPr/>
        </p:nvSpPr>
        <p:spPr>
          <a:xfrm>
            <a:off x="6952232" y="5227800"/>
            <a:ext cx="4441602" cy="1361009"/>
          </a:xfrm>
          <a:prstGeom prst="roundRect">
            <a:avLst>
              <a:gd name="adj" fmla="val 5923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lang="en-US" sz="18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" name="Google Shape;1145;g160b885278f_10_2">
            <a:extLst>
              <a:ext uri="{FF2B5EF4-FFF2-40B4-BE49-F238E27FC236}">
                <a16:creationId xmlns:a16="http://schemas.microsoft.com/office/drawing/2014/main" id="{B2C7FE24-8086-A7AD-5A2A-394F8BC14F0B}"/>
              </a:ext>
            </a:extLst>
          </p:cNvPr>
          <p:cNvSpPr txBox="1"/>
          <p:nvPr/>
        </p:nvSpPr>
        <p:spPr>
          <a:xfrm>
            <a:off x="6845854" y="5203846"/>
            <a:ext cx="4202400" cy="1384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ko-KR" altLang="en-US" sz="1300" dirty="0">
                <a:solidFill>
                  <a:srgbClr val="3F3F3F"/>
                </a:solidFill>
              </a:rPr>
              <a:t>두 방식 모두 성능상으로 큰 차이를 보이지 않음</a:t>
            </a:r>
            <a:endParaRPr lang="en-US" altLang="ko-KR" sz="1300" dirty="0">
              <a:solidFill>
                <a:srgbClr val="3F3F3F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Char char="●"/>
            </a:pPr>
            <a:r>
              <a:rPr lang="ko-KR" altLang="en-US" sz="1300" i="0" u="none" strike="noStrike" cap="none" dirty="0">
                <a:solidFill>
                  <a:srgbClr val="3F3F3F"/>
                </a:solidFill>
              </a:rPr>
              <a:t>최초 </a:t>
            </a:r>
            <a:r>
              <a:rPr lang="en-US" altLang="ko-KR" sz="1300" dirty="0" err="1">
                <a:solidFill>
                  <a:srgbClr val="3F3F3F"/>
                </a:solidFill>
              </a:rPr>
              <a:t>n_rounds</a:t>
            </a:r>
            <a:r>
              <a:rPr lang="ko-KR" altLang="en-US" sz="1300" dirty="0">
                <a:solidFill>
                  <a:srgbClr val="3F3F3F"/>
                </a:solidFill>
              </a:rPr>
              <a:t>의 수치를 </a:t>
            </a:r>
            <a:r>
              <a:rPr lang="en-US" altLang="ko-KR" sz="1300" dirty="0">
                <a:solidFill>
                  <a:srgbClr val="3F3F3F"/>
                </a:solidFill>
              </a:rPr>
              <a:t>2000</a:t>
            </a:r>
            <a:r>
              <a:rPr lang="ko-KR" altLang="en-US" sz="1300" dirty="0">
                <a:solidFill>
                  <a:srgbClr val="3F3F3F"/>
                </a:solidFill>
              </a:rPr>
              <a:t>으로 진행했을 때</a:t>
            </a:r>
            <a:r>
              <a:rPr lang="en-US" altLang="ko-KR" sz="1300" dirty="0">
                <a:solidFill>
                  <a:srgbClr val="3F3F3F"/>
                </a:solidFill>
              </a:rPr>
              <a:t>, </a:t>
            </a:r>
            <a:r>
              <a:rPr lang="ko-KR" altLang="en-US" sz="1300" dirty="0">
                <a:solidFill>
                  <a:srgbClr val="3F3F3F"/>
                </a:solidFill>
              </a:rPr>
              <a:t>과적합이 발생하여 이를 수정한 결과</a:t>
            </a:r>
            <a:r>
              <a:rPr lang="en-US" altLang="ko-KR" sz="1300" dirty="0">
                <a:solidFill>
                  <a:srgbClr val="3F3F3F"/>
                </a:solidFill>
              </a:rPr>
              <a:t>, 1000</a:t>
            </a:r>
            <a:r>
              <a:rPr lang="ko-KR" altLang="en-US" sz="1300" dirty="0">
                <a:solidFill>
                  <a:srgbClr val="3F3F3F"/>
                </a:solidFill>
              </a:rPr>
              <a:t>이 유효하다고 판단</a:t>
            </a:r>
            <a:endParaRPr sz="1300" i="0" u="none" strike="noStrike" cap="none" dirty="0">
              <a:solidFill>
                <a:srgbClr val="3F3F3F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5D0ED8-B2A7-2E66-163D-78345CFD7F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6012" y="3696713"/>
            <a:ext cx="3143912" cy="150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05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60b885278f_10_2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g160b885278f_10_2"/>
          <p:cNvSpPr txBox="1"/>
          <p:nvPr/>
        </p:nvSpPr>
        <p:spPr>
          <a:xfrm>
            <a:off x="9787750" y="6441244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9B6"/>
              </a:buClr>
              <a:buSzPts val="800"/>
              <a:buFont typeface="Malgun Gothic"/>
              <a:buNone/>
            </a:pPr>
            <a:r>
              <a:rPr lang="en-US" sz="800" b="0" i="0" u="none" strike="noStrike" cap="none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 sz="1800" b="0" i="0" u="none" strike="noStrike" cap="none"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5" name="Google Shape;1135;g160b885278f_10_2"/>
          <p:cNvGrpSpPr/>
          <p:nvPr/>
        </p:nvGrpSpPr>
        <p:grpSpPr>
          <a:xfrm>
            <a:off x="663908" y="1116802"/>
            <a:ext cx="4946779" cy="3096770"/>
            <a:chOff x="6757125" y="1810754"/>
            <a:chExt cx="5237822" cy="2965119"/>
          </a:xfrm>
        </p:grpSpPr>
        <p:grpSp>
          <p:nvGrpSpPr>
            <p:cNvPr id="1136" name="Google Shape;1136;g160b885278f_10_2"/>
            <p:cNvGrpSpPr/>
            <p:nvPr/>
          </p:nvGrpSpPr>
          <p:grpSpPr>
            <a:xfrm>
              <a:off x="6757125" y="2023438"/>
              <a:ext cx="5237822" cy="2752435"/>
              <a:chOff x="1058725" y="2501013"/>
              <a:chExt cx="5021400" cy="3190120"/>
            </a:xfrm>
          </p:grpSpPr>
          <p:sp>
            <p:nvSpPr>
              <p:cNvPr id="1137" name="Google Shape;1137;g160b885278f_10_2"/>
              <p:cNvSpPr/>
              <p:nvPr/>
            </p:nvSpPr>
            <p:spPr>
              <a:xfrm>
                <a:off x="1058725" y="2501013"/>
                <a:ext cx="5021400" cy="3075582"/>
              </a:xfrm>
              <a:prstGeom prst="roundRect">
                <a:avLst>
                  <a:gd name="adj" fmla="val 5923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8" name="Google Shape;1138;g160b885278f_10_2"/>
              <p:cNvSpPr txBox="1"/>
              <p:nvPr/>
            </p:nvSpPr>
            <p:spPr>
              <a:xfrm>
                <a:off x="1095292" y="2651175"/>
                <a:ext cx="4323900" cy="1203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en-US" sz="1300" i="0" u="none" strike="noStrike" cap="none" dirty="0">
                    <a:solidFill>
                      <a:srgbClr val="3F3F3F"/>
                    </a:solidFill>
                  </a:rPr>
                  <a:t>Feature </a:t>
                </a:r>
                <a:r>
                  <a:rPr lang="ko-KR" altLang="en-US" sz="1300" i="0" u="none" strike="noStrike" cap="none" dirty="0">
                    <a:solidFill>
                      <a:srgbClr val="3F3F3F"/>
                    </a:solidFill>
                  </a:rPr>
                  <a:t>중요도를 분석한 결과</a:t>
                </a:r>
                <a:endParaRPr lang="en-US" altLang="ko-KR" sz="1300" i="0" u="none" strike="noStrike" cap="none" dirty="0">
                  <a:solidFill>
                    <a:srgbClr val="3F3F3F"/>
                  </a:solidFill>
                </a:endParaRPr>
              </a:p>
              <a:p>
                <a:pPr marL="146050" lvl="1">
                  <a:lnSpc>
                    <a:spcPct val="150000"/>
                  </a:lnSpc>
                  <a:buClr>
                    <a:srgbClr val="3F3F3F"/>
                  </a:buClr>
                  <a:buSzPts val="1300"/>
                </a:pPr>
                <a:r>
                  <a:rPr lang="en-US" altLang="ko-KR" sz="1300" dirty="0">
                    <a:solidFill>
                      <a:srgbClr val="3F3F3F"/>
                    </a:solidFill>
                  </a:rPr>
                  <a:t>	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중성지방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, </a:t>
                </a:r>
                <a:r>
                  <a:rPr lang="en-US" altLang="ko-KR" sz="1300" dirty="0" err="1">
                    <a:solidFill>
                      <a:srgbClr val="3F3F3F"/>
                    </a:solidFill>
                  </a:rPr>
                  <a:t>Gtp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, 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공복혈당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, ALT, HDL 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등의</a:t>
                </a:r>
                <a:endParaRPr lang="en-US" altLang="ko-KR" sz="1300" dirty="0">
                  <a:solidFill>
                    <a:srgbClr val="3F3F3F"/>
                  </a:solidFill>
                </a:endParaRPr>
              </a:p>
              <a:p>
                <a:pPr marL="146050" lvl="1">
                  <a:lnSpc>
                    <a:spcPct val="150000"/>
                  </a:lnSpc>
                  <a:buClr>
                    <a:srgbClr val="3F3F3F"/>
                  </a:buClr>
                  <a:buSzPts val="1300"/>
                </a:pPr>
                <a:r>
                  <a:rPr lang="en-US" altLang="ko-KR" sz="1300" dirty="0">
                    <a:solidFill>
                      <a:srgbClr val="3F3F3F"/>
                    </a:solidFill>
                  </a:rPr>
                  <a:t>	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수치가 상위에 위치함</a:t>
                </a:r>
                <a:endParaRPr lang="en-US" altLang="ko-KR" sz="1300" dirty="0">
                  <a:solidFill>
                    <a:srgbClr val="3F3F3F"/>
                  </a:solidFill>
                </a:endParaRPr>
              </a:p>
            </p:txBody>
          </p:sp>
          <p:sp>
            <p:nvSpPr>
              <p:cNvPr id="2" name="Google Shape;1138;g160b885278f_10_2">
                <a:extLst>
                  <a:ext uri="{FF2B5EF4-FFF2-40B4-BE49-F238E27FC236}">
                    <a16:creationId xmlns:a16="http://schemas.microsoft.com/office/drawing/2014/main" id="{00086DC1-801F-7F61-6965-06BDD7384DAC}"/>
                  </a:ext>
                </a:extLst>
              </p:cNvPr>
              <p:cNvSpPr txBox="1"/>
              <p:nvPr/>
            </p:nvSpPr>
            <p:spPr>
              <a:xfrm>
                <a:off x="1136046" y="3821162"/>
                <a:ext cx="4323900" cy="18699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en-US" sz="1300" i="0" u="none" strike="noStrike" cap="none" dirty="0">
                    <a:solidFill>
                      <a:srgbClr val="3F3F3F"/>
                    </a:solidFill>
                  </a:rPr>
                  <a:t>GTP, HDL</a:t>
                </a:r>
                <a:r>
                  <a:rPr lang="en-US" altLang="ko-KR" sz="1300" i="0" u="none" strike="noStrike" cap="none" dirty="0">
                    <a:solidFill>
                      <a:srgbClr val="3F3F3F"/>
                    </a:solidFill>
                  </a:rPr>
                  <a:t> , LDL</a:t>
                </a:r>
                <a:r>
                  <a:rPr lang="en-US" sz="1300" i="0" u="none" strike="noStrike" cap="none" dirty="0">
                    <a:solidFill>
                      <a:srgbClr val="3F3F3F"/>
                    </a:solidFill>
                  </a:rPr>
                  <a:t> </a:t>
                </a:r>
                <a:r>
                  <a:rPr lang="ko-KR" altLang="en-US" sz="1300" i="0" u="none" strike="noStrike" cap="none" dirty="0">
                    <a:solidFill>
                      <a:srgbClr val="3F3F3F"/>
                    </a:solidFill>
                  </a:rPr>
                  <a:t>과 같은 간 수치는 혈중 알코올 농도와 연관성이 있으나</a:t>
                </a:r>
                <a:r>
                  <a:rPr lang="en-US" altLang="ko-KR" sz="1300" i="0" u="none" strike="noStrike" cap="none" dirty="0">
                    <a:solidFill>
                      <a:srgbClr val="3F3F3F"/>
                    </a:solidFill>
                  </a:rPr>
                  <a:t>, </a:t>
                </a:r>
                <a:r>
                  <a:rPr lang="ko-KR" altLang="en-US" sz="1300" i="0" u="none" strike="noStrike" cap="none" dirty="0">
                    <a:solidFill>
                      <a:srgbClr val="3F3F3F"/>
                    </a:solidFill>
                  </a:rPr>
                  <a:t>흡연 여부와의 연관성은 희박</a:t>
                </a:r>
                <a:endParaRPr lang="en-US" altLang="ko-KR" sz="1300" i="0" u="none" strike="noStrike" cap="none" dirty="0">
                  <a:solidFill>
                    <a:srgbClr val="3F3F3F"/>
                  </a:solidFill>
                </a:endParaRPr>
              </a:p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ko-KR" altLang="en-US" sz="1300" dirty="0">
                    <a:solidFill>
                      <a:srgbClr val="3F3F3F"/>
                    </a:solidFill>
                  </a:rPr>
                  <a:t>중성지방과 헤모글로빈 수치는 앞서 언급한 바와 같이 흡연 여부와의 상관성이 존재함</a:t>
                </a:r>
                <a:endParaRPr lang="en-US" altLang="ko-KR" sz="1300" dirty="0">
                  <a:solidFill>
                    <a:srgbClr val="3F3F3F"/>
                  </a:solidFill>
                </a:endParaRPr>
              </a:p>
            </p:txBody>
          </p:sp>
        </p:grpSp>
        <p:grpSp>
          <p:nvGrpSpPr>
            <p:cNvPr id="1139" name="Google Shape;1139;g160b885278f_10_2"/>
            <p:cNvGrpSpPr/>
            <p:nvPr/>
          </p:nvGrpSpPr>
          <p:grpSpPr>
            <a:xfrm>
              <a:off x="6837778" y="1810754"/>
              <a:ext cx="1243119" cy="400200"/>
              <a:chOff x="5512191" y="2594079"/>
              <a:chExt cx="1243119" cy="400200"/>
            </a:xfrm>
          </p:grpSpPr>
          <p:sp>
            <p:nvSpPr>
              <p:cNvPr id="1140" name="Google Shape;1140;g160b885278f_10_2"/>
              <p:cNvSpPr/>
              <p:nvPr/>
            </p:nvSpPr>
            <p:spPr>
              <a:xfrm>
                <a:off x="5512197" y="2594079"/>
                <a:ext cx="1093302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1" name="Google Shape;1141;g160b885278f_10_2"/>
              <p:cNvSpPr txBox="1"/>
              <p:nvPr/>
            </p:nvSpPr>
            <p:spPr>
              <a:xfrm>
                <a:off x="5873701" y="2612263"/>
                <a:ext cx="881609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/>
                  <a:t>XGB</a:t>
                </a:r>
                <a:endParaRPr sz="1200" dirty="0"/>
              </a:p>
            </p:txBody>
          </p:sp>
          <p:sp>
            <p:nvSpPr>
              <p:cNvPr id="1142" name="Google Shape;1142;g160b885278f_10_2"/>
              <p:cNvSpPr txBox="1"/>
              <p:nvPr/>
            </p:nvSpPr>
            <p:spPr>
              <a:xfrm>
                <a:off x="5512191" y="2606800"/>
                <a:ext cx="403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</p:grpSp>
      <p:sp>
        <p:nvSpPr>
          <p:cNvPr id="1146" name="Google Shape;1146;g160b885278f_10_2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147" name="Google Shape;1147;g160b885278f_10_2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4C4F925-4A5B-EFD9-4ED5-89CAFDBA1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979" y="1288131"/>
            <a:ext cx="4946779" cy="511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1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g160293c8bef_0_64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sp>
          <p:nvSpPr>
            <p:cNvPr id="165" name="Google Shape;165;g160293c8bef_0_64"/>
            <p:cNvSpPr/>
            <p:nvPr/>
          </p:nvSpPr>
          <p:spPr>
            <a:xfrm>
              <a:off x="0" y="50"/>
              <a:ext cx="12192000" cy="756000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900" b="1">
                  <a:solidFill>
                    <a:srgbClr val="FEFDA3"/>
                  </a:solidFill>
                </a:rPr>
                <a:t>   1. Project overview                                  </a:t>
              </a:r>
              <a:endParaRPr sz="2000" i="0" u="none" strike="noStrike" cap="none">
                <a:solidFill>
                  <a:srgbClr val="FFFFFF"/>
                </a:solidFill>
              </a:endParaRPr>
            </a:p>
          </p:txBody>
        </p:sp>
        <p:pic>
          <p:nvPicPr>
            <p:cNvPr id="166" name="Google Shape;166;g160293c8bef_0_64"/>
            <p:cNvPicPr preferRelativeResize="0"/>
            <p:nvPr/>
          </p:nvPicPr>
          <p:blipFill>
            <a:blip r:embed="rId3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g160293c8bef_0_64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</a:rPr>
              <a:t>Figure out with body signal of smoking</a:t>
            </a:r>
            <a:endParaRPr>
              <a:solidFill>
                <a:srgbClr val="4999B6"/>
              </a:solidFill>
            </a:endParaRPr>
          </a:p>
        </p:txBody>
      </p:sp>
      <p:grpSp>
        <p:nvGrpSpPr>
          <p:cNvPr id="168" name="Google Shape;168;g160293c8bef_0_64"/>
          <p:cNvGrpSpPr/>
          <p:nvPr/>
        </p:nvGrpSpPr>
        <p:grpSpPr>
          <a:xfrm>
            <a:off x="663150" y="2003192"/>
            <a:ext cx="2610000" cy="2851617"/>
            <a:chOff x="612975" y="2284917"/>
            <a:chExt cx="2610000" cy="2851617"/>
          </a:xfrm>
        </p:grpSpPr>
        <p:sp>
          <p:nvSpPr>
            <p:cNvPr id="169" name="Google Shape;169;g160293c8bef_0_64"/>
            <p:cNvSpPr/>
            <p:nvPr/>
          </p:nvSpPr>
          <p:spPr>
            <a:xfrm>
              <a:off x="612975" y="2284917"/>
              <a:ext cx="2610000" cy="25908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70" name="Google Shape;170;g160293c8bef_0_64"/>
            <p:cNvGrpSpPr/>
            <p:nvPr/>
          </p:nvGrpSpPr>
          <p:grpSpPr>
            <a:xfrm>
              <a:off x="612975" y="4614834"/>
              <a:ext cx="2610000" cy="521700"/>
              <a:chOff x="1733550" y="4057694"/>
              <a:chExt cx="2610000" cy="521700"/>
            </a:xfrm>
          </p:grpSpPr>
          <p:sp>
            <p:nvSpPr>
              <p:cNvPr id="171" name="Google Shape;171;g160293c8bef_0_64"/>
              <p:cNvSpPr/>
              <p:nvPr/>
            </p:nvSpPr>
            <p:spPr>
              <a:xfrm>
                <a:off x="1733550" y="4057694"/>
                <a:ext cx="2610000" cy="521700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</a:rPr>
                  <a:t>프로젝트 배경</a:t>
                </a:r>
                <a:endParaRPr/>
              </a:p>
            </p:txBody>
          </p:sp>
          <p:sp>
            <p:nvSpPr>
              <p:cNvPr id="172" name="Google Shape;172;g160293c8bef_0_64"/>
              <p:cNvSpPr/>
              <p:nvPr/>
            </p:nvSpPr>
            <p:spPr>
              <a:xfrm>
                <a:off x="1860550" y="4201391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g160293c8bef_0_64"/>
              <p:cNvSpPr/>
              <p:nvPr/>
            </p:nvSpPr>
            <p:spPr>
              <a:xfrm>
                <a:off x="1914403" y="4252864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g160293c8bef_0_64"/>
              <p:cNvSpPr/>
              <p:nvPr/>
            </p:nvSpPr>
            <p:spPr>
              <a:xfrm>
                <a:off x="2004524" y="4363161"/>
                <a:ext cx="193500" cy="193500"/>
              </a:xfrm>
              <a:prstGeom prst="ellipse">
                <a:avLst/>
              </a:prstGeom>
              <a:solidFill>
                <a:srgbClr val="4999B6"/>
              </a:solidFill>
              <a:ln w="9525" cap="flat" cmpd="sng">
                <a:solidFill>
                  <a:srgbClr val="C9E4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g160293c8bef_0_64"/>
              <p:cNvSpPr/>
              <p:nvPr/>
            </p:nvSpPr>
            <p:spPr>
              <a:xfrm>
                <a:off x="1738361" y="4458002"/>
                <a:ext cx="183662" cy="121386"/>
              </a:xfrm>
              <a:custGeom>
                <a:avLst/>
                <a:gdLst/>
                <a:ahLst/>
                <a:cxnLst/>
                <a:rect l="l" t="t" r="r" b="b"/>
                <a:pathLst>
                  <a:path w="183662" h="121386" extrusionOk="0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" name="Google Shape;176;g160293c8bef_0_64"/>
              <p:cNvSpPr/>
              <p:nvPr/>
            </p:nvSpPr>
            <p:spPr>
              <a:xfrm>
                <a:off x="2172152" y="4245658"/>
                <a:ext cx="140700" cy="140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77" name="Google Shape;177;g160293c8bef_0_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1025" y="2354875"/>
              <a:ext cx="2153549" cy="215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g160293c8bef_0_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9175" y="3891773"/>
              <a:ext cx="2465399" cy="7230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g160293c8bef_0_64"/>
          <p:cNvSpPr/>
          <p:nvPr/>
        </p:nvSpPr>
        <p:spPr>
          <a:xfrm>
            <a:off x="5465600" y="3643150"/>
            <a:ext cx="1389600" cy="265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systolic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relaxation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fasting blood sugar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Cholesterol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triglyceride 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HDL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LDL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hemoglobin</a:t>
            </a:r>
            <a:endParaRPr sz="1500"/>
          </a:p>
        </p:txBody>
      </p:sp>
      <p:sp>
        <p:nvSpPr>
          <p:cNvPr id="180" name="Google Shape;180;g160293c8bef_0_64"/>
          <p:cNvSpPr/>
          <p:nvPr/>
        </p:nvSpPr>
        <p:spPr>
          <a:xfrm>
            <a:off x="3830975" y="3643150"/>
            <a:ext cx="1389600" cy="265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gender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hearing(left) 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hearing(right)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age 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height(cm)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weight(kg)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waist(cm)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eyesight(left) 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eyesight(right) </a:t>
            </a:r>
            <a:endParaRPr sz="1600"/>
          </a:p>
        </p:txBody>
      </p:sp>
      <p:pic>
        <p:nvPicPr>
          <p:cNvPr id="181" name="Google Shape;181;g160293c8bef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5025" y="3003875"/>
            <a:ext cx="1089901" cy="10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60293c8bef_0_64"/>
          <p:cNvSpPr/>
          <p:nvPr/>
        </p:nvSpPr>
        <p:spPr>
          <a:xfrm>
            <a:off x="7100225" y="3643150"/>
            <a:ext cx="1389600" cy="127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Urine protein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serum creatinine</a:t>
            </a:r>
            <a:endParaRPr sz="1300"/>
          </a:p>
        </p:txBody>
      </p:sp>
      <p:pic>
        <p:nvPicPr>
          <p:cNvPr id="183" name="Google Shape;183;g160293c8bef_0_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1238" y="3003875"/>
            <a:ext cx="1089901" cy="10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60293c8bef_0_64"/>
          <p:cNvSpPr/>
          <p:nvPr/>
        </p:nvSpPr>
        <p:spPr>
          <a:xfrm>
            <a:off x="8734850" y="3643150"/>
            <a:ext cx="1389600" cy="127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AST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ALT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Gtp</a:t>
            </a:r>
            <a:endParaRPr sz="1300"/>
          </a:p>
        </p:txBody>
      </p:sp>
      <p:pic>
        <p:nvPicPr>
          <p:cNvPr id="185" name="Google Shape;185;g160293c8bef_0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13225" y="3003875"/>
            <a:ext cx="1089901" cy="10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60293c8bef_0_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9550" y="3003874"/>
            <a:ext cx="1089901" cy="10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60293c8bef_0_64"/>
          <p:cNvSpPr/>
          <p:nvPr/>
        </p:nvSpPr>
        <p:spPr>
          <a:xfrm>
            <a:off x="10369475" y="3643150"/>
            <a:ext cx="1389600" cy="1275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oral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dental caries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tartar</a:t>
            </a:r>
            <a:endParaRPr sz="1500"/>
          </a:p>
        </p:txBody>
      </p:sp>
      <p:pic>
        <p:nvPicPr>
          <p:cNvPr id="188" name="Google Shape;188;g160293c8bef_0_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07475" y="3003874"/>
            <a:ext cx="1089901" cy="10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60293c8bef_0_64"/>
          <p:cNvSpPr txBox="1"/>
          <p:nvPr/>
        </p:nvSpPr>
        <p:spPr>
          <a:xfrm>
            <a:off x="3713300" y="1495475"/>
            <a:ext cx="80457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캐글에서 제공하는 데이터셋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기본적인 신체 정보를 이용한 흡연 유무 분석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55692 rows, 27 features</a:t>
            </a:r>
            <a:endParaRPr sz="16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sz="1100">
                <a:solidFill>
                  <a:schemeClr val="dk1"/>
                </a:solidFill>
              </a:rPr>
              <a:t>https://www.kaggle.com/datasets/kukuroo3/body-signal-of-smoking/code?datasetId=2157551&amp;sortBy=voteCount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60b885278f_10_2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g160b885278f_10_2"/>
          <p:cNvSpPr txBox="1"/>
          <p:nvPr/>
        </p:nvSpPr>
        <p:spPr>
          <a:xfrm>
            <a:off x="9787750" y="6441244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9B6"/>
              </a:buClr>
              <a:buSzPts val="800"/>
              <a:buFont typeface="Malgun Gothic"/>
              <a:buNone/>
            </a:pPr>
            <a:r>
              <a:rPr lang="en-US" sz="800" b="0" i="0" u="none" strike="noStrike" cap="none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 sz="1800" b="0" i="0" u="none" strike="noStrike" cap="none"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6" name="Google Shape;1146;g160b885278f_10_2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147" name="Google Shape;1147;g160b885278f_10_2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g160b885278f_10_2"/>
          <p:cNvGrpSpPr/>
          <p:nvPr/>
        </p:nvGrpSpPr>
        <p:grpSpPr>
          <a:xfrm>
            <a:off x="484571" y="678316"/>
            <a:ext cx="2040357" cy="756009"/>
            <a:chOff x="-1481307" y="1561648"/>
            <a:chExt cx="2040357" cy="756009"/>
          </a:xfrm>
        </p:grpSpPr>
        <p:grpSp>
          <p:nvGrpSpPr>
            <p:cNvPr id="1149" name="Google Shape;1149;g160b885278f_10_2"/>
            <p:cNvGrpSpPr/>
            <p:nvPr/>
          </p:nvGrpSpPr>
          <p:grpSpPr>
            <a:xfrm>
              <a:off x="-1481307" y="1561648"/>
              <a:ext cx="2040357" cy="756009"/>
              <a:chOff x="5042330" y="2367448"/>
              <a:chExt cx="2040357" cy="756009"/>
            </a:xfrm>
          </p:grpSpPr>
          <p:sp>
            <p:nvSpPr>
              <p:cNvPr id="1150" name="Google Shape;1150;g160b885278f_10_2"/>
              <p:cNvSpPr/>
              <p:nvPr/>
            </p:nvSpPr>
            <p:spPr>
              <a:xfrm>
                <a:off x="5512187" y="2594075"/>
                <a:ext cx="15705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1" name="Google Shape;1151;g160b885278f_10_2"/>
              <p:cNvSpPr txBox="1"/>
              <p:nvPr/>
            </p:nvSpPr>
            <p:spPr>
              <a:xfrm>
                <a:off x="5937987" y="2609538"/>
                <a:ext cx="1100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1. 모델 소개</a:t>
                </a:r>
                <a:endParaRPr sz="1200"/>
              </a:p>
            </p:txBody>
          </p:sp>
          <p:grpSp>
            <p:nvGrpSpPr>
              <p:cNvPr id="1152" name="Google Shape;1152;g160b885278f_10_2"/>
              <p:cNvGrpSpPr/>
              <p:nvPr/>
            </p:nvGrpSpPr>
            <p:grpSpPr>
              <a:xfrm>
                <a:off x="5042330" y="2367448"/>
                <a:ext cx="1059488" cy="756009"/>
                <a:chOff x="540500" y="2056410"/>
                <a:chExt cx="1245724" cy="888900"/>
              </a:xfrm>
            </p:grpSpPr>
            <p:sp>
              <p:nvSpPr>
                <p:cNvPr id="1153" name="Google Shape;1153;g160b885278f_10_2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54" name="Google Shape;1154;g160b885278f_10_2"/>
                <p:cNvSpPr txBox="1"/>
                <p:nvPr/>
              </p:nvSpPr>
              <p:spPr>
                <a:xfrm>
                  <a:off x="1311324" y="2316244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155" name="Google Shape;1155;g160b885278f_10_2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156" name="Google Shape;1156;g160b885278f_10_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44600" y="1653200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45A51F2-F1ED-D42A-E58F-C3C3A3A9FC62}"/>
              </a:ext>
            </a:extLst>
          </p:cNvPr>
          <p:cNvGrpSpPr/>
          <p:nvPr/>
        </p:nvGrpSpPr>
        <p:grpSpPr>
          <a:xfrm>
            <a:off x="741551" y="1512082"/>
            <a:ext cx="5276512" cy="1916918"/>
            <a:chOff x="741551" y="1628362"/>
            <a:chExt cx="5276512" cy="1916918"/>
          </a:xfrm>
        </p:grpSpPr>
        <p:grpSp>
          <p:nvGrpSpPr>
            <p:cNvPr id="4" name="Google Shape;1128;g160b885278f_10_2">
              <a:extLst>
                <a:ext uri="{FF2B5EF4-FFF2-40B4-BE49-F238E27FC236}">
                  <a16:creationId xmlns:a16="http://schemas.microsoft.com/office/drawing/2014/main" id="{AB1581CC-578E-5161-59FB-7FF82E9A0149}"/>
                </a:ext>
              </a:extLst>
            </p:cNvPr>
            <p:cNvGrpSpPr/>
            <p:nvPr/>
          </p:nvGrpSpPr>
          <p:grpSpPr>
            <a:xfrm>
              <a:off x="741551" y="1834100"/>
              <a:ext cx="5276512" cy="1711180"/>
              <a:chOff x="1058725" y="2500998"/>
              <a:chExt cx="4648500" cy="3010808"/>
            </a:xfrm>
          </p:grpSpPr>
          <p:sp>
            <p:nvSpPr>
              <p:cNvPr id="5" name="Google Shape;1129;g160b885278f_10_2">
                <a:extLst>
                  <a:ext uri="{FF2B5EF4-FFF2-40B4-BE49-F238E27FC236}">
                    <a16:creationId xmlns:a16="http://schemas.microsoft.com/office/drawing/2014/main" id="{54089004-23A5-E9D7-F9A1-6CC50B053D7A}"/>
                  </a:ext>
                </a:extLst>
              </p:cNvPr>
              <p:cNvSpPr/>
              <p:nvPr/>
            </p:nvSpPr>
            <p:spPr>
              <a:xfrm>
                <a:off x="1058725" y="2500998"/>
                <a:ext cx="4648500" cy="3010808"/>
              </a:xfrm>
              <a:prstGeom prst="roundRect">
                <a:avLst>
                  <a:gd name="adj" fmla="val 5923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" name="Google Shape;1130;g160b885278f_10_2">
                <a:extLst>
                  <a:ext uri="{FF2B5EF4-FFF2-40B4-BE49-F238E27FC236}">
                    <a16:creationId xmlns:a16="http://schemas.microsoft.com/office/drawing/2014/main" id="{29654CCB-741D-EAB5-0A2F-658200FBC50F}"/>
                  </a:ext>
                </a:extLst>
              </p:cNvPr>
              <p:cNvSpPr txBox="1"/>
              <p:nvPr/>
            </p:nvSpPr>
            <p:spPr>
              <a:xfrm>
                <a:off x="1058727" y="2738200"/>
                <a:ext cx="4514100" cy="2436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ko-KR" altLang="en-US" sz="1300" i="0" u="none" strike="noStrike" cap="none" dirty="0">
                    <a:solidFill>
                      <a:srgbClr val="3F3F3F"/>
                    </a:solidFill>
                  </a:rPr>
                  <a:t>최초 생성한 학습 모델에서의 정확도 수치는 </a:t>
                </a:r>
                <a:r>
                  <a:rPr lang="en-US" altLang="ko-KR" sz="1300" i="0" u="none" strike="noStrike" cap="none" dirty="0">
                    <a:solidFill>
                      <a:srgbClr val="3F3F3F"/>
                    </a:solidFill>
                  </a:rPr>
                  <a:t>XGB</a:t>
                </a:r>
                <a:r>
                  <a:rPr lang="ko-KR" altLang="en-US" sz="1300" i="0" u="none" strike="noStrike" cap="none" dirty="0">
                    <a:solidFill>
                      <a:srgbClr val="3F3F3F"/>
                    </a:solidFill>
                  </a:rPr>
                  <a:t>와 유사한 수치</a:t>
                </a:r>
                <a:endParaRPr lang="en-US" altLang="ko-KR" sz="1300" i="0" u="none" strike="noStrike" cap="none" dirty="0">
                  <a:solidFill>
                    <a:srgbClr val="3F3F3F"/>
                  </a:solidFill>
                </a:endParaRPr>
              </a:p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en-US" sz="1300" dirty="0" err="1">
                    <a:solidFill>
                      <a:srgbClr val="3F3F3F"/>
                    </a:solidFill>
                  </a:rPr>
                  <a:t>n_estimators</a:t>
                </a:r>
                <a:r>
                  <a:rPr lang="en-US" sz="1300" dirty="0">
                    <a:solidFill>
                      <a:srgbClr val="3F3F3F"/>
                    </a:solidFill>
                  </a:rPr>
                  <a:t> 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의 수치를 높여가면서 확인한 결과 평가 </a:t>
                </a:r>
                <a:r>
                  <a:rPr lang="ko-KR" altLang="en-US" sz="1300" dirty="0" err="1">
                    <a:solidFill>
                      <a:srgbClr val="3F3F3F"/>
                    </a:solidFill>
                  </a:rPr>
                  <a:t>지표값이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 상승</a:t>
                </a:r>
                <a:endParaRPr sz="1300" i="0" u="none" strike="noStrike" cap="none" dirty="0">
                  <a:solidFill>
                    <a:srgbClr val="3F3F3F"/>
                  </a:solidFill>
                </a:endParaRPr>
              </a:p>
            </p:txBody>
          </p:sp>
        </p:grpSp>
        <p:grpSp>
          <p:nvGrpSpPr>
            <p:cNvPr id="1131" name="Google Shape;1131;g160b885278f_10_2"/>
            <p:cNvGrpSpPr/>
            <p:nvPr/>
          </p:nvGrpSpPr>
          <p:grpSpPr>
            <a:xfrm>
              <a:off x="741551" y="1628362"/>
              <a:ext cx="1100700" cy="405838"/>
              <a:chOff x="5512188" y="2588437"/>
              <a:chExt cx="1100700" cy="405838"/>
            </a:xfrm>
          </p:grpSpPr>
          <p:sp>
            <p:nvSpPr>
              <p:cNvPr id="1132" name="Google Shape;1132;g160b885278f_10_2"/>
              <p:cNvSpPr/>
              <p:nvPr/>
            </p:nvSpPr>
            <p:spPr>
              <a:xfrm>
                <a:off x="5512188" y="2594075"/>
                <a:ext cx="11007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3" name="Google Shape;1133;g160b885278f_10_2"/>
              <p:cNvSpPr txBox="1"/>
              <p:nvPr/>
            </p:nvSpPr>
            <p:spPr>
              <a:xfrm>
                <a:off x="5937887" y="2594075"/>
                <a:ext cx="675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/>
                  <a:t>LGBM</a:t>
                </a:r>
                <a:endParaRPr sz="1200" dirty="0"/>
              </a:p>
            </p:txBody>
          </p:sp>
          <p:sp>
            <p:nvSpPr>
              <p:cNvPr id="1134" name="Google Shape;1134;g160b885278f_10_2"/>
              <p:cNvSpPr txBox="1"/>
              <p:nvPr/>
            </p:nvSpPr>
            <p:spPr>
              <a:xfrm>
                <a:off x="5621716" y="2588437"/>
                <a:ext cx="403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9624E25-75F9-74BD-6F65-E25979C59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711" y="1105043"/>
            <a:ext cx="5200027" cy="4490672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4E8E41E-B008-EA6C-2193-53AABC06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042" y="1999897"/>
            <a:ext cx="1830245" cy="179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99751E8-7D0B-E1B7-2347-14F662136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902" y="4025721"/>
            <a:ext cx="1533323" cy="130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BFE679-422C-2369-6C7F-9FE4F07B6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288" y="4154062"/>
            <a:ext cx="37433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6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160b885278f_10_2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5" name="Google Shape;1125;g160b885278f_10_2"/>
          <p:cNvSpPr txBox="1"/>
          <p:nvPr/>
        </p:nvSpPr>
        <p:spPr>
          <a:xfrm>
            <a:off x="9787750" y="6441244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9B6"/>
              </a:buClr>
              <a:buSzPts val="800"/>
              <a:buFont typeface="Malgun Gothic"/>
              <a:buNone/>
            </a:pPr>
            <a:r>
              <a:rPr lang="en-US" sz="800" b="0" i="0" u="none" strike="noStrike" cap="none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 sz="1800" b="0" i="0" u="none" strike="noStrike" cap="none"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5" name="Google Shape;1135;g160b885278f_10_2"/>
          <p:cNvGrpSpPr/>
          <p:nvPr/>
        </p:nvGrpSpPr>
        <p:grpSpPr>
          <a:xfrm>
            <a:off x="663908" y="1116802"/>
            <a:ext cx="4946779" cy="2993559"/>
            <a:chOff x="6757125" y="1810754"/>
            <a:chExt cx="5237822" cy="2866296"/>
          </a:xfrm>
        </p:grpSpPr>
        <p:grpSp>
          <p:nvGrpSpPr>
            <p:cNvPr id="1136" name="Google Shape;1136;g160b885278f_10_2"/>
            <p:cNvGrpSpPr/>
            <p:nvPr/>
          </p:nvGrpSpPr>
          <p:grpSpPr>
            <a:xfrm>
              <a:off x="6757125" y="2023438"/>
              <a:ext cx="5237822" cy="2653612"/>
              <a:chOff x="1058725" y="2501013"/>
              <a:chExt cx="5021400" cy="3075582"/>
            </a:xfrm>
          </p:grpSpPr>
          <p:sp>
            <p:nvSpPr>
              <p:cNvPr id="1137" name="Google Shape;1137;g160b885278f_10_2"/>
              <p:cNvSpPr/>
              <p:nvPr/>
            </p:nvSpPr>
            <p:spPr>
              <a:xfrm>
                <a:off x="1058725" y="2501013"/>
                <a:ext cx="5021400" cy="3075582"/>
              </a:xfrm>
              <a:prstGeom prst="roundRect">
                <a:avLst>
                  <a:gd name="adj" fmla="val 5923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algun Gothic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8" name="Google Shape;1138;g160b885278f_10_2"/>
              <p:cNvSpPr txBox="1"/>
              <p:nvPr/>
            </p:nvSpPr>
            <p:spPr>
              <a:xfrm>
                <a:off x="1095292" y="2651175"/>
                <a:ext cx="4323900" cy="12039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en-US" sz="1300" i="0" u="none" strike="noStrike" cap="none" dirty="0">
                    <a:solidFill>
                      <a:srgbClr val="3F3F3F"/>
                    </a:solidFill>
                  </a:rPr>
                  <a:t>Feature </a:t>
                </a:r>
                <a:r>
                  <a:rPr lang="ko-KR" altLang="en-US" sz="1300" i="0" u="none" strike="noStrike" cap="none" dirty="0">
                    <a:solidFill>
                      <a:srgbClr val="3F3F3F"/>
                    </a:solidFill>
                  </a:rPr>
                  <a:t>중요도를 분석한 결과</a:t>
                </a:r>
                <a:endParaRPr lang="en-US" altLang="ko-KR" sz="1300" i="0" u="none" strike="noStrike" cap="none" dirty="0">
                  <a:solidFill>
                    <a:srgbClr val="3F3F3F"/>
                  </a:solidFill>
                </a:endParaRPr>
              </a:p>
              <a:p>
                <a:pPr marL="146050" lvl="1">
                  <a:lnSpc>
                    <a:spcPct val="150000"/>
                  </a:lnSpc>
                  <a:buClr>
                    <a:srgbClr val="3F3F3F"/>
                  </a:buClr>
                  <a:buSzPts val="1300"/>
                </a:pPr>
                <a:r>
                  <a:rPr lang="en-US" altLang="ko-KR" sz="1300" dirty="0">
                    <a:solidFill>
                      <a:srgbClr val="3F3F3F"/>
                    </a:solidFill>
                  </a:rPr>
                  <a:t>	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중성지방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, </a:t>
                </a:r>
                <a:r>
                  <a:rPr lang="en-US" altLang="ko-KR" sz="1300" dirty="0" err="1">
                    <a:solidFill>
                      <a:srgbClr val="3F3F3F"/>
                    </a:solidFill>
                  </a:rPr>
                  <a:t>Gtp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, 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공복혈당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, ALT, WWI 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등의</a:t>
                </a:r>
                <a:endParaRPr lang="en-US" altLang="ko-KR" sz="1300" dirty="0">
                  <a:solidFill>
                    <a:srgbClr val="3F3F3F"/>
                  </a:solidFill>
                </a:endParaRPr>
              </a:p>
              <a:p>
                <a:pPr marL="146050" lvl="1">
                  <a:lnSpc>
                    <a:spcPct val="150000"/>
                  </a:lnSpc>
                  <a:buClr>
                    <a:srgbClr val="3F3F3F"/>
                  </a:buClr>
                  <a:buSzPts val="1300"/>
                </a:pPr>
                <a:r>
                  <a:rPr lang="en-US" altLang="ko-KR" sz="1300" dirty="0">
                    <a:solidFill>
                      <a:srgbClr val="3F3F3F"/>
                    </a:solidFill>
                  </a:rPr>
                  <a:t>	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수치가 상위에 위치함</a:t>
                </a:r>
                <a:endParaRPr lang="en-US" altLang="ko-KR" sz="1300" dirty="0">
                  <a:solidFill>
                    <a:srgbClr val="3F3F3F"/>
                  </a:solidFill>
                </a:endParaRPr>
              </a:p>
            </p:txBody>
          </p:sp>
          <p:sp>
            <p:nvSpPr>
              <p:cNvPr id="2" name="Google Shape;1138;g160b885278f_10_2">
                <a:extLst>
                  <a:ext uri="{FF2B5EF4-FFF2-40B4-BE49-F238E27FC236}">
                    <a16:creationId xmlns:a16="http://schemas.microsoft.com/office/drawing/2014/main" id="{00086DC1-801F-7F61-6965-06BDD7384DAC}"/>
                  </a:ext>
                </a:extLst>
              </p:cNvPr>
              <p:cNvSpPr txBox="1"/>
              <p:nvPr/>
            </p:nvSpPr>
            <p:spPr>
              <a:xfrm>
                <a:off x="1136046" y="3821162"/>
                <a:ext cx="4323900" cy="1536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ko-KR" altLang="en-US" sz="1300" dirty="0">
                    <a:solidFill>
                      <a:srgbClr val="3F3F3F"/>
                    </a:solidFill>
                  </a:rPr>
                  <a:t>중성지방과 헤모글로빈 수치는 앞서 언급한 바와 같이 흡연 여부와의 상관성이 존재함</a:t>
                </a:r>
                <a:endParaRPr lang="en-US" altLang="ko-KR" sz="1300" dirty="0">
                  <a:solidFill>
                    <a:srgbClr val="3F3F3F"/>
                  </a:solidFill>
                </a:endParaRPr>
              </a:p>
              <a:p>
                <a:pPr marL="457200" marR="0" lvl="0" indent="-3111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F3F3F"/>
                  </a:buClr>
                  <a:buSzPts val="1300"/>
                  <a:buChar char="●"/>
                </a:pPr>
                <a:r>
                  <a:rPr lang="ko-KR" altLang="en-US" sz="1300" dirty="0">
                    <a:solidFill>
                      <a:srgbClr val="3F3F3F"/>
                    </a:solidFill>
                  </a:rPr>
                  <a:t>조사한 연구 결과에서 흡연 여부와 비만의 상관성이 있음을 확인 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(WWI,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 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BMI</a:t>
                </a:r>
                <a:r>
                  <a:rPr lang="ko-KR" altLang="en-US" sz="1300" dirty="0">
                    <a:solidFill>
                      <a:srgbClr val="3F3F3F"/>
                    </a:solidFill>
                  </a:rPr>
                  <a:t> 수치</a:t>
                </a:r>
                <a:r>
                  <a:rPr lang="en-US" altLang="ko-KR" sz="1300" dirty="0">
                    <a:solidFill>
                      <a:srgbClr val="3F3F3F"/>
                    </a:solidFill>
                  </a:rPr>
                  <a:t>)</a:t>
                </a:r>
              </a:p>
            </p:txBody>
          </p:sp>
        </p:grpSp>
        <p:grpSp>
          <p:nvGrpSpPr>
            <p:cNvPr id="1139" name="Google Shape;1139;g160b885278f_10_2"/>
            <p:cNvGrpSpPr/>
            <p:nvPr/>
          </p:nvGrpSpPr>
          <p:grpSpPr>
            <a:xfrm>
              <a:off x="6837778" y="1810754"/>
              <a:ext cx="1243119" cy="400200"/>
              <a:chOff x="5512191" y="2594079"/>
              <a:chExt cx="1243119" cy="400200"/>
            </a:xfrm>
          </p:grpSpPr>
          <p:sp>
            <p:nvSpPr>
              <p:cNvPr id="1140" name="Google Shape;1140;g160b885278f_10_2"/>
              <p:cNvSpPr/>
              <p:nvPr/>
            </p:nvSpPr>
            <p:spPr>
              <a:xfrm>
                <a:off x="5512197" y="2594079"/>
                <a:ext cx="1093302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1" name="Google Shape;1141;g160b885278f_10_2"/>
              <p:cNvSpPr txBox="1"/>
              <p:nvPr/>
            </p:nvSpPr>
            <p:spPr>
              <a:xfrm>
                <a:off x="5873701" y="2612263"/>
                <a:ext cx="881609" cy="3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/>
                  <a:t>LGBM</a:t>
                </a:r>
                <a:endParaRPr sz="1200" dirty="0"/>
              </a:p>
            </p:txBody>
          </p:sp>
          <p:sp>
            <p:nvSpPr>
              <p:cNvPr id="1142" name="Google Shape;1142;g160b885278f_10_2"/>
              <p:cNvSpPr txBox="1"/>
              <p:nvPr/>
            </p:nvSpPr>
            <p:spPr>
              <a:xfrm>
                <a:off x="5512191" y="2606800"/>
                <a:ext cx="4038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</p:grpSp>
      </p:grpSp>
      <p:sp>
        <p:nvSpPr>
          <p:cNvPr id="1146" name="Google Shape;1146;g160b885278f_10_2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147" name="Google Shape;1147;g160b885278f_10_2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2629F86-4212-4279-62FA-A9950122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07" y="1130088"/>
            <a:ext cx="4947417" cy="503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57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60b885278f_9_803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2" name="Google Shape;1162;g160b885278f_9_803"/>
          <p:cNvSpPr/>
          <p:nvPr/>
        </p:nvSpPr>
        <p:spPr>
          <a:xfrm>
            <a:off x="6793200" y="4194150"/>
            <a:ext cx="4910400" cy="1617900"/>
          </a:xfrm>
          <a:prstGeom prst="roundRect">
            <a:avLst>
              <a:gd name="adj" fmla="val 8228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3" name="Google Shape;1163;g160b885278f_9_803"/>
          <p:cNvSpPr/>
          <p:nvPr/>
        </p:nvSpPr>
        <p:spPr>
          <a:xfrm>
            <a:off x="6778300" y="1686250"/>
            <a:ext cx="4886700" cy="1683000"/>
          </a:xfrm>
          <a:prstGeom prst="roundRect">
            <a:avLst>
              <a:gd name="adj" fmla="val 8467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4" name="Google Shape;1164;g160b885278f_9_803"/>
          <p:cNvSpPr/>
          <p:nvPr/>
        </p:nvSpPr>
        <p:spPr>
          <a:xfrm>
            <a:off x="441600" y="1394550"/>
            <a:ext cx="5959200" cy="4417500"/>
          </a:xfrm>
          <a:prstGeom prst="roundRect">
            <a:avLst>
              <a:gd name="adj" fmla="val 4132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5" name="Google Shape;1165;g160b885278f_9_803"/>
          <p:cNvSpPr txBox="1"/>
          <p:nvPr/>
        </p:nvSpPr>
        <p:spPr>
          <a:xfrm>
            <a:off x="418809" y="1621594"/>
            <a:ext cx="6098700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 i="0" u="none" strike="noStrike" cap="none">
                <a:solidFill>
                  <a:schemeClr val="dk1"/>
                </a:solidFill>
              </a:rPr>
              <a:t>주요 하이퍼 파라미터</a:t>
            </a:r>
            <a:endParaRPr sz="1600" b="1" i="0" u="none" strike="noStrike" cap="none">
              <a:solidFill>
                <a:schemeClr val="dk1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num_rounds = num_iterations : 수행 반복 횟수</a:t>
            </a:r>
            <a:endParaRPr sz="1200" i="0" u="none" strike="noStrike" cap="none">
              <a:solidFill>
                <a:srgbClr val="757070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eta = learning rate : 학습률 (일반적으로 0.01 - 0.2)</a:t>
            </a:r>
            <a:endParaRPr/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max_depth: Tree 깊이 수 (과적합 조절 용도로 사용됨)</a:t>
            </a:r>
            <a:endParaRPr sz="1200" i="0" u="none" strike="noStrike" cap="none">
              <a:solidFill>
                <a:srgbClr val="757070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Font typeface="Arial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min_child_samples : </a:t>
            </a:r>
            <a:r>
              <a:rPr lang="en-US" sz="1200" i="0" u="none" strike="noStrike" cap="none">
                <a:solidFill>
                  <a:srgbClr val="515151"/>
                </a:solidFill>
              </a:rPr>
              <a:t> 최종 결정 클래스인 Leaf Node가 되기 위</a:t>
            </a:r>
            <a:r>
              <a:rPr lang="en-US" sz="1200">
                <a:solidFill>
                  <a:srgbClr val="515151"/>
                </a:solidFill>
              </a:rPr>
              <a:t>해</a:t>
            </a:r>
            <a:r>
              <a:rPr lang="en-US" sz="1200" i="0" u="none" strike="noStrike" cap="none">
                <a:solidFill>
                  <a:srgbClr val="515151"/>
                </a:solidFill>
              </a:rPr>
              <a:t> 최소한으로 필요한 데이터 개체의 수</a:t>
            </a:r>
            <a:endParaRPr sz="1200" i="0" u="none" strike="noStrike" cap="none">
              <a:solidFill>
                <a:srgbClr val="757070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min_child_weight: 관측치에 대한 가중치 합의 최솟값, 이를 기준으로 추가 분기 결정 (크면 Underfitting)</a:t>
            </a:r>
            <a:endParaRPr/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subsample : 학습 시 데이터 샘플링 비율을 지정(과적합 제어)</a:t>
            </a:r>
            <a:endParaRPr/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colsample_bytree : 각 트리마다의 feature 샘플링 비율</a:t>
            </a:r>
            <a:endParaRPr sz="1200" i="0" u="none" strike="noStrike" cap="none">
              <a:solidFill>
                <a:srgbClr val="757070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gamma: split 하기 위한 최소의 loss 감소 정의</a:t>
            </a:r>
            <a:endParaRPr/>
          </a:p>
        </p:txBody>
      </p:sp>
      <p:sp>
        <p:nvSpPr>
          <p:cNvPr id="1166" name="Google Shape;1166;g160b885278f_9_803"/>
          <p:cNvSpPr txBox="1"/>
          <p:nvPr/>
        </p:nvSpPr>
        <p:spPr>
          <a:xfrm>
            <a:off x="6779700" y="1862150"/>
            <a:ext cx="48003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 i="0" u="none" strike="noStrike" cap="none">
                <a:solidFill>
                  <a:schemeClr val="dk1"/>
                </a:solidFill>
              </a:rPr>
              <a:t>최적 파라미터</a:t>
            </a:r>
            <a:endParaRPr/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max_depth = 6, min_child_weight = 5</a:t>
            </a:r>
            <a:endParaRPr/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gamma = 0</a:t>
            </a:r>
            <a:endParaRPr/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subsample = 0.8, colsample_bytree = 0.9</a:t>
            </a:r>
            <a:endParaRPr/>
          </a:p>
        </p:txBody>
      </p:sp>
      <p:sp>
        <p:nvSpPr>
          <p:cNvPr id="1167" name="Google Shape;1167;g160b885278f_9_803"/>
          <p:cNvSpPr txBox="1"/>
          <p:nvPr/>
        </p:nvSpPr>
        <p:spPr>
          <a:xfrm>
            <a:off x="6793205" y="4344941"/>
            <a:ext cx="47427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 i="0" u="none" strike="noStrike" cap="none">
                <a:solidFill>
                  <a:schemeClr val="dk1"/>
                </a:solidFill>
              </a:rPr>
              <a:t>최적 파라미터</a:t>
            </a:r>
            <a:endParaRPr/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num_iterations = 1000, max_depth = 12 </a:t>
            </a:r>
            <a:endParaRPr/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min_child_samples = 5, min_child_weight = 5</a:t>
            </a:r>
            <a:endParaRPr/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 i="0" u="none" strike="noStrike" cap="none">
                <a:solidFill>
                  <a:srgbClr val="757070"/>
                </a:solidFill>
              </a:rPr>
              <a:t>subsample = 0.8, colsample_bytree = 0.8</a:t>
            </a:r>
            <a:endParaRPr/>
          </a:p>
        </p:txBody>
      </p:sp>
      <p:sp>
        <p:nvSpPr>
          <p:cNvPr id="1168" name="Google Shape;1168;g160b885278f_9_803"/>
          <p:cNvSpPr/>
          <p:nvPr/>
        </p:nvSpPr>
        <p:spPr>
          <a:xfrm>
            <a:off x="6400797" y="2385500"/>
            <a:ext cx="3654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68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160b885278f_9_803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170" name="Google Shape;1170;g160b885278f_9_803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g160b885278f_9_803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72" name="Google Shape;1172;g160b885278f_9_803"/>
          <p:cNvGrpSpPr/>
          <p:nvPr/>
        </p:nvGrpSpPr>
        <p:grpSpPr>
          <a:xfrm>
            <a:off x="6864551" y="1400200"/>
            <a:ext cx="1100700" cy="400200"/>
            <a:chOff x="5512188" y="2594075"/>
            <a:chExt cx="1100700" cy="400200"/>
          </a:xfrm>
        </p:grpSpPr>
        <p:sp>
          <p:nvSpPr>
            <p:cNvPr id="1173" name="Google Shape;1173;g160b885278f_9_803"/>
            <p:cNvSpPr/>
            <p:nvPr/>
          </p:nvSpPr>
          <p:spPr>
            <a:xfrm>
              <a:off x="5512188" y="2594075"/>
              <a:ext cx="11007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4" name="Google Shape;1174;g160b885278f_9_803"/>
            <p:cNvSpPr txBox="1"/>
            <p:nvPr/>
          </p:nvSpPr>
          <p:spPr>
            <a:xfrm>
              <a:off x="5883125" y="2612350"/>
              <a:ext cx="67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XGB</a:t>
              </a:r>
              <a:endParaRPr sz="1200"/>
            </a:p>
          </p:txBody>
        </p:sp>
        <p:sp>
          <p:nvSpPr>
            <p:cNvPr id="1175" name="Google Shape;1175;g160b885278f_9_803"/>
            <p:cNvSpPr txBox="1"/>
            <p:nvPr/>
          </p:nvSpPr>
          <p:spPr>
            <a:xfrm>
              <a:off x="5566954" y="2606712"/>
              <a:ext cx="40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▶</a:t>
              </a:r>
              <a:endParaRPr/>
            </a:p>
          </p:txBody>
        </p:sp>
      </p:grpSp>
      <p:grpSp>
        <p:nvGrpSpPr>
          <p:cNvPr id="1176" name="Google Shape;1176;g160b885278f_9_803"/>
          <p:cNvGrpSpPr/>
          <p:nvPr/>
        </p:nvGrpSpPr>
        <p:grpSpPr>
          <a:xfrm>
            <a:off x="6879451" y="3920950"/>
            <a:ext cx="1100700" cy="410225"/>
            <a:chOff x="5512188" y="2594075"/>
            <a:chExt cx="1100700" cy="410225"/>
          </a:xfrm>
        </p:grpSpPr>
        <p:sp>
          <p:nvSpPr>
            <p:cNvPr id="1177" name="Google Shape;1177;g160b885278f_9_803"/>
            <p:cNvSpPr/>
            <p:nvPr/>
          </p:nvSpPr>
          <p:spPr>
            <a:xfrm>
              <a:off x="5512188" y="2594075"/>
              <a:ext cx="11007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8" name="Google Shape;1178;g160b885278f_9_803"/>
            <p:cNvSpPr txBox="1"/>
            <p:nvPr/>
          </p:nvSpPr>
          <p:spPr>
            <a:xfrm>
              <a:off x="5883125" y="2635000"/>
              <a:ext cx="675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LGBM</a:t>
              </a:r>
              <a:endParaRPr sz="1200"/>
            </a:p>
          </p:txBody>
        </p:sp>
        <p:sp>
          <p:nvSpPr>
            <p:cNvPr id="1179" name="Google Shape;1179;g160b885278f_9_803"/>
            <p:cNvSpPr txBox="1"/>
            <p:nvPr/>
          </p:nvSpPr>
          <p:spPr>
            <a:xfrm>
              <a:off x="5566954" y="2629362"/>
              <a:ext cx="40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▶</a:t>
              </a:r>
              <a:endParaRPr/>
            </a:p>
          </p:txBody>
        </p:sp>
      </p:grpSp>
      <p:sp>
        <p:nvSpPr>
          <p:cNvPr id="1180" name="Google Shape;1180;g160b885278f_9_803"/>
          <p:cNvSpPr/>
          <p:nvPr/>
        </p:nvSpPr>
        <p:spPr>
          <a:xfrm>
            <a:off x="6414297" y="4905000"/>
            <a:ext cx="3654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68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1" name="Google Shape;1181;g160b885278f_9_803"/>
          <p:cNvGrpSpPr/>
          <p:nvPr/>
        </p:nvGrpSpPr>
        <p:grpSpPr>
          <a:xfrm>
            <a:off x="457380" y="904748"/>
            <a:ext cx="3183870" cy="756009"/>
            <a:chOff x="-1465520" y="1610386"/>
            <a:chExt cx="3183870" cy="756009"/>
          </a:xfrm>
        </p:grpSpPr>
        <p:grpSp>
          <p:nvGrpSpPr>
            <p:cNvPr id="1182" name="Google Shape;1182;g160b885278f_9_803"/>
            <p:cNvGrpSpPr/>
            <p:nvPr/>
          </p:nvGrpSpPr>
          <p:grpSpPr>
            <a:xfrm>
              <a:off x="-1465520" y="1610386"/>
              <a:ext cx="3183870" cy="756009"/>
              <a:chOff x="5058118" y="2416186"/>
              <a:chExt cx="3183870" cy="756009"/>
            </a:xfrm>
          </p:grpSpPr>
          <p:sp>
            <p:nvSpPr>
              <p:cNvPr id="1183" name="Google Shape;1183;g160b885278f_9_803"/>
              <p:cNvSpPr/>
              <p:nvPr/>
            </p:nvSpPr>
            <p:spPr>
              <a:xfrm>
                <a:off x="5512188" y="2594088"/>
                <a:ext cx="25944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4" name="Google Shape;1184;g160b885278f_9_803"/>
              <p:cNvSpPr txBox="1"/>
              <p:nvPr/>
            </p:nvSpPr>
            <p:spPr>
              <a:xfrm>
                <a:off x="5937988" y="2609538"/>
                <a:ext cx="23040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2. 최적 하이퍼파라미터 탐색</a:t>
                </a:r>
                <a:endParaRPr sz="1200"/>
              </a:p>
            </p:txBody>
          </p:sp>
          <p:grpSp>
            <p:nvGrpSpPr>
              <p:cNvPr id="1185" name="Google Shape;1185;g160b885278f_9_803"/>
              <p:cNvGrpSpPr/>
              <p:nvPr/>
            </p:nvGrpSpPr>
            <p:grpSpPr>
              <a:xfrm>
                <a:off x="5058118" y="2416186"/>
                <a:ext cx="1034326" cy="756009"/>
                <a:chOff x="559063" y="2113715"/>
                <a:chExt cx="1216138" cy="888900"/>
              </a:xfrm>
            </p:grpSpPr>
            <p:sp>
              <p:nvSpPr>
                <p:cNvPr id="1186" name="Google Shape;1186;g160b885278f_9_803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187" name="Google Shape;1187;g160b885278f_9_803"/>
                <p:cNvSpPr txBox="1"/>
                <p:nvPr/>
              </p:nvSpPr>
              <p:spPr>
                <a:xfrm>
                  <a:off x="1300301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188" name="Google Shape;1188;g160b885278f_9_803"/>
                <p:cNvSpPr/>
                <p:nvPr/>
              </p:nvSpPr>
              <p:spPr>
                <a:xfrm>
                  <a:off x="559063" y="2113715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189" name="Google Shape;1189;g160b885278f_9_8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328813" y="1701937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60b885278f_9_828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95" name="Google Shape;1195;g160b885278f_9_828"/>
          <p:cNvGrpSpPr/>
          <p:nvPr/>
        </p:nvGrpSpPr>
        <p:grpSpPr>
          <a:xfrm>
            <a:off x="374650" y="0"/>
            <a:ext cx="11442600" cy="756066"/>
            <a:chOff x="374650" y="0"/>
            <a:chExt cx="11442600" cy="756066"/>
          </a:xfrm>
        </p:grpSpPr>
        <p:sp>
          <p:nvSpPr>
            <p:cNvPr id="1196" name="Google Shape;1196;g160b885278f_9_828"/>
            <p:cNvSpPr/>
            <p:nvPr/>
          </p:nvSpPr>
          <p:spPr>
            <a:xfrm>
              <a:off x="374650" y="0"/>
              <a:ext cx="11442600" cy="756000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Gradient Boosting Model</a:t>
              </a:r>
              <a:endParaRPr sz="2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algun Gothic"/>
                <a:buNone/>
              </a:pPr>
              <a:r>
                <a:rPr lang="en-US" sz="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Figure out with body signal of smoking</a:t>
              </a:r>
              <a:endParaRPr sz="2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7" name="Google Shape;1197;g160b885278f_9_82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8" name="Google Shape;1198;g160b885278f_9_828"/>
            <p:cNvSpPr/>
            <p:nvPr/>
          </p:nvSpPr>
          <p:spPr>
            <a:xfrm>
              <a:off x="555503" y="429542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9" name="Google Shape;1199;g160b885278f_9_828"/>
            <p:cNvSpPr/>
            <p:nvPr/>
          </p:nvSpPr>
          <p:spPr>
            <a:xfrm>
              <a:off x="645624" y="539839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0" name="Google Shape;1200;g160b885278f_9_828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1" name="Google Shape;1201;g160b885278f_9_828"/>
            <p:cNvSpPr/>
            <p:nvPr/>
          </p:nvSpPr>
          <p:spPr>
            <a:xfrm>
              <a:off x="813252" y="422336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202" name="Google Shape;1202;g160b885278f_9_828"/>
          <p:cNvCxnSpPr/>
          <p:nvPr/>
        </p:nvCxnSpPr>
        <p:spPr>
          <a:xfrm>
            <a:off x="6050872" y="1272725"/>
            <a:ext cx="0" cy="5004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1203" name="Google Shape;1203;g160b885278f_9_828"/>
          <p:cNvGraphicFramePr/>
          <p:nvPr/>
        </p:nvGraphicFramePr>
        <p:xfrm>
          <a:off x="675536" y="5128073"/>
          <a:ext cx="5057875" cy="1020150"/>
        </p:xfrm>
        <a:graphic>
          <a:graphicData uri="http://schemas.openxmlformats.org/drawingml/2006/table">
            <a:tbl>
              <a:tblPr>
                <a:noFill/>
                <a:tableStyleId>{F082453F-415D-4225-B6AE-4E70D4995BC2}</a:tableStyleId>
              </a:tblPr>
              <a:tblGrid>
                <a:gridCol w="14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1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endParaRPr sz="9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정확도</a:t>
                      </a:r>
                      <a:endParaRPr sz="900" b="1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정밀도</a:t>
                      </a:r>
                      <a:endParaRPr sz="900" b="1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재현율</a:t>
                      </a:r>
                      <a:endParaRPr sz="900" b="1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F1 score</a:t>
                      </a:r>
                      <a:endParaRPr sz="900" b="1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AUC score</a:t>
                      </a:r>
                      <a:endParaRPr sz="900" b="1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Non_scaled</a:t>
                      </a:r>
                      <a:endParaRPr sz="1000" b="1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0.8074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0.7306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0.7560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0.7431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0.8908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Hyperparameter tuned</a:t>
                      </a:r>
                      <a:endParaRPr sz="1000" b="1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0.9454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0.9272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0.9244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0.9258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0.9867</a:t>
                      </a:r>
                      <a:endParaRPr sz="1000" u="none" strike="noStrike" cap="none"/>
                    </a:p>
                  </a:txBody>
                  <a:tcPr marL="33775" marR="33775" marT="33775" marB="337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04" name="Google Shape;1204;g160b885278f_9_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986" y="2012268"/>
            <a:ext cx="3864566" cy="30686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05" name="Google Shape;1205;g160b885278f_9_828"/>
          <p:cNvGraphicFramePr/>
          <p:nvPr/>
        </p:nvGraphicFramePr>
        <p:xfrm>
          <a:off x="6346524" y="5128082"/>
          <a:ext cx="5057825" cy="1020150"/>
        </p:xfrm>
        <a:graphic>
          <a:graphicData uri="http://schemas.openxmlformats.org/drawingml/2006/table">
            <a:tbl>
              <a:tblPr>
                <a:noFill/>
                <a:tableStyleId>{F082453F-415D-4225-B6AE-4E70D4995BC2}</a:tableStyleId>
              </a:tblPr>
              <a:tblGrid>
                <a:gridCol w="145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endParaRPr sz="9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정확도</a:t>
                      </a:r>
                      <a:endParaRPr sz="900" b="1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정밀도</a:t>
                      </a:r>
                      <a:endParaRPr sz="900" b="1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재현율</a:t>
                      </a:r>
                      <a:endParaRPr sz="900" b="1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F1 score</a:t>
                      </a:r>
                      <a:endParaRPr sz="900" b="1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AUC score</a:t>
                      </a:r>
                      <a:endParaRPr sz="900" b="1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Non_scaled</a:t>
                      </a:r>
                      <a:endParaRPr sz="1000" b="1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0.8294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0.7565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0.7919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0.7738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0.9129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Hyperparameter tuned</a:t>
                      </a:r>
                      <a:endParaRPr sz="1000" b="1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0.9476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0.9265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0.9315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0.9290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0.9890</a:t>
                      </a:r>
                      <a:endParaRPr sz="1000" u="none" strike="noStrike" cap="none"/>
                    </a:p>
                  </a:txBody>
                  <a:tcPr marL="33875" marR="33875" marT="33875" marB="3387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06" name="Google Shape;1206;g160b885278f_9_8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9376" y="2006584"/>
            <a:ext cx="3870164" cy="3073058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g160b885278f_9_828"/>
          <p:cNvSpPr/>
          <p:nvPr/>
        </p:nvSpPr>
        <p:spPr>
          <a:xfrm>
            <a:off x="2491667" y="1597577"/>
            <a:ext cx="1273200" cy="367500"/>
          </a:xfrm>
          <a:prstGeom prst="roundRect">
            <a:avLst>
              <a:gd name="adj" fmla="val 34839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XGB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208" name="Google Shape;1208;g160b885278f_9_828"/>
          <p:cNvSpPr/>
          <p:nvPr/>
        </p:nvSpPr>
        <p:spPr>
          <a:xfrm>
            <a:off x="8374318" y="1590644"/>
            <a:ext cx="1273200" cy="367500"/>
          </a:xfrm>
          <a:prstGeom prst="roundRect">
            <a:avLst>
              <a:gd name="adj" fmla="val 3292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LGBM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209" name="Google Shape;1209;g160b885278f_9_828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210" name="Google Shape;1210;g160b885278f_9_828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g160b885278f_9_828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12" name="Google Shape;1212;g160b885278f_9_828"/>
          <p:cNvGrpSpPr/>
          <p:nvPr/>
        </p:nvGrpSpPr>
        <p:grpSpPr>
          <a:xfrm>
            <a:off x="457380" y="904748"/>
            <a:ext cx="3048570" cy="756009"/>
            <a:chOff x="-1465520" y="1610386"/>
            <a:chExt cx="3048570" cy="756009"/>
          </a:xfrm>
        </p:grpSpPr>
        <p:grpSp>
          <p:nvGrpSpPr>
            <p:cNvPr id="1213" name="Google Shape;1213;g160b885278f_9_828"/>
            <p:cNvGrpSpPr/>
            <p:nvPr/>
          </p:nvGrpSpPr>
          <p:grpSpPr>
            <a:xfrm>
              <a:off x="-1465520" y="1610386"/>
              <a:ext cx="3048570" cy="756009"/>
              <a:chOff x="5058118" y="2416186"/>
              <a:chExt cx="3048570" cy="756009"/>
            </a:xfrm>
          </p:grpSpPr>
          <p:sp>
            <p:nvSpPr>
              <p:cNvPr id="1214" name="Google Shape;1214;g160b885278f_9_828"/>
              <p:cNvSpPr/>
              <p:nvPr/>
            </p:nvSpPr>
            <p:spPr>
              <a:xfrm>
                <a:off x="5512188" y="2594088"/>
                <a:ext cx="25944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5" name="Google Shape;1215;g160b885278f_9_828"/>
              <p:cNvSpPr txBox="1"/>
              <p:nvPr/>
            </p:nvSpPr>
            <p:spPr>
              <a:xfrm>
                <a:off x="5937988" y="2609538"/>
                <a:ext cx="21687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2. 최적 하이퍼파라미터 탐색</a:t>
                </a:r>
                <a:endParaRPr sz="1200"/>
              </a:p>
            </p:txBody>
          </p:sp>
          <p:grpSp>
            <p:nvGrpSpPr>
              <p:cNvPr id="1216" name="Google Shape;1216;g160b885278f_9_828"/>
              <p:cNvGrpSpPr/>
              <p:nvPr/>
            </p:nvGrpSpPr>
            <p:grpSpPr>
              <a:xfrm>
                <a:off x="5058118" y="2416186"/>
                <a:ext cx="1034326" cy="756009"/>
                <a:chOff x="559063" y="2113715"/>
                <a:chExt cx="1216138" cy="888900"/>
              </a:xfrm>
            </p:grpSpPr>
            <p:sp>
              <p:nvSpPr>
                <p:cNvPr id="1217" name="Google Shape;1217;g160b885278f_9_828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18" name="Google Shape;1218;g160b885278f_9_828"/>
                <p:cNvSpPr txBox="1"/>
                <p:nvPr/>
              </p:nvSpPr>
              <p:spPr>
                <a:xfrm>
                  <a:off x="1300301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219" name="Google Shape;1219;g160b885278f_9_828"/>
                <p:cNvSpPr/>
                <p:nvPr/>
              </p:nvSpPr>
              <p:spPr>
                <a:xfrm>
                  <a:off x="559063" y="2113715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220" name="Google Shape;1220;g160b885278f_9_8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28813" y="1701937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60b885278f_9_848"/>
          <p:cNvSpPr/>
          <p:nvPr/>
        </p:nvSpPr>
        <p:spPr>
          <a:xfrm>
            <a:off x="374650" y="6667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6" name="Google Shape;1226;g160b885278f_9_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944" y="1534169"/>
            <a:ext cx="3837785" cy="304734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7" name="Google Shape;1227;g160b885278f_9_848"/>
          <p:cNvGraphicFramePr/>
          <p:nvPr/>
        </p:nvGraphicFramePr>
        <p:xfrm>
          <a:off x="831375" y="4503220"/>
          <a:ext cx="4887450" cy="1894625"/>
        </p:xfrm>
        <a:graphic>
          <a:graphicData uri="http://schemas.openxmlformats.org/drawingml/2006/table">
            <a:tbl>
              <a:tblPr>
                <a:noFill/>
                <a:tableStyleId>{F082453F-415D-4225-B6AE-4E70D4995BC2}</a:tableStyleId>
              </a:tblPr>
              <a:tblGrid>
                <a:gridCol w="106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스케일러</a:t>
                      </a:r>
                      <a:endParaRPr sz="9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정확도</a:t>
                      </a:r>
                      <a:endParaRPr sz="9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정밀도</a:t>
                      </a:r>
                      <a:endParaRPr sz="9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재현율</a:t>
                      </a:r>
                      <a:endParaRPr sz="9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F1 score</a:t>
                      </a:r>
                      <a:endParaRPr sz="9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AUC score</a:t>
                      </a:r>
                      <a:endParaRPr sz="9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Non_scaled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0.8074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0.7306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0.7560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0.7431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0.8908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Sta</a:t>
                      </a:r>
                      <a:r>
                        <a:rPr lang="en-US" sz="1000" b="1"/>
                        <a:t>n</a:t>
                      </a:r>
                      <a:r>
                        <a:rPr lang="en-US" sz="1000" b="1" u="none" strike="noStrike" cap="none"/>
                        <a:t>dard Scaler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0.9430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0.9244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0.9205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0.9225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0.9861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Robust Scaler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</a:rPr>
                        <a:t>0.9444</a:t>
                      </a:r>
                      <a:endParaRPr sz="9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</a:rPr>
                        <a:t>0.9276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</a:rPr>
                        <a:t>0.9210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</a:rPr>
                        <a:t>0.9243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i="0" u="none" strike="noStrike" cap="none">
                          <a:solidFill>
                            <a:schemeClr val="dk1"/>
                          </a:solidFill>
                        </a:rPr>
                        <a:t>0.9870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min Max Scaler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0.9483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0.9313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0.9281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0.9297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0.9870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Log Scale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0.9444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0.9238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0.9254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0.9246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</a:rPr>
                        <a:t>0.9867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28" name="Google Shape;1228;g160b885278f_9_848"/>
          <p:cNvGraphicFramePr/>
          <p:nvPr/>
        </p:nvGraphicFramePr>
        <p:xfrm>
          <a:off x="6420378" y="4503220"/>
          <a:ext cx="4887450" cy="1894625"/>
        </p:xfrm>
        <a:graphic>
          <a:graphicData uri="http://schemas.openxmlformats.org/drawingml/2006/table">
            <a:tbl>
              <a:tblPr>
                <a:noFill/>
                <a:tableStyleId>{F082453F-415D-4225-B6AE-4E70D4995BC2}</a:tableStyleId>
              </a:tblPr>
              <a:tblGrid>
                <a:gridCol w="10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3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3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스케일러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정확도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정밀도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재현율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F1 score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AUC score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Non_scaled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0.8294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0.7565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0.7919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0.7738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0.9129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Standard Scaler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0.9545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0.9351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0.9417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0.9384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0.9909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Robust Scaler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0.9522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0.9312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0.9398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0.9355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0.9903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minMax Scaler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0.9501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0.9287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0.9364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0.9325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0.9900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Log Scale</a:t>
                      </a:r>
                      <a:endParaRPr sz="1000" b="1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0.9521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0.9274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0.9437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0.9355</a:t>
                      </a:r>
                      <a:endParaRPr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u="none" strike="noStrike" cap="none"/>
                        <a:t>0.9904</a:t>
                      </a:r>
                      <a:endParaRPr sz="1000" u="none" strike="noStrike" cap="none"/>
                    </a:p>
                  </a:txBody>
                  <a:tcPr marL="33850" marR="33850" marT="33850" marB="33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29" name="Google Shape;1229;g160b885278f_9_8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1605" y="1573060"/>
            <a:ext cx="3839213" cy="3048481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g160b885278f_9_848"/>
          <p:cNvSpPr/>
          <p:nvPr/>
        </p:nvSpPr>
        <p:spPr>
          <a:xfrm>
            <a:off x="4384005" y="874852"/>
            <a:ext cx="1273200" cy="367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XGB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231" name="Google Shape;1231;g160b885278f_9_848"/>
          <p:cNvSpPr/>
          <p:nvPr/>
        </p:nvSpPr>
        <p:spPr>
          <a:xfrm>
            <a:off x="10328493" y="874844"/>
            <a:ext cx="1273200" cy="367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LGBM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232" name="Google Shape;1232;g160b885278f_9_848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233" name="Google Shape;1233;g160b885278f_9_848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g160b885278f_9_848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35" name="Google Shape;1235;g160b885278f_9_848"/>
          <p:cNvGrpSpPr/>
          <p:nvPr/>
        </p:nvGrpSpPr>
        <p:grpSpPr>
          <a:xfrm>
            <a:off x="457380" y="904748"/>
            <a:ext cx="3048470" cy="756009"/>
            <a:chOff x="-1465520" y="1610386"/>
            <a:chExt cx="3048470" cy="756009"/>
          </a:xfrm>
        </p:grpSpPr>
        <p:grpSp>
          <p:nvGrpSpPr>
            <p:cNvPr id="1236" name="Google Shape;1236;g160b885278f_9_848"/>
            <p:cNvGrpSpPr/>
            <p:nvPr/>
          </p:nvGrpSpPr>
          <p:grpSpPr>
            <a:xfrm>
              <a:off x="-1465520" y="1610386"/>
              <a:ext cx="3048470" cy="756009"/>
              <a:chOff x="5058118" y="2416186"/>
              <a:chExt cx="3048470" cy="756009"/>
            </a:xfrm>
          </p:grpSpPr>
          <p:sp>
            <p:nvSpPr>
              <p:cNvPr id="1237" name="Google Shape;1237;g160b885278f_9_848"/>
              <p:cNvSpPr/>
              <p:nvPr/>
            </p:nvSpPr>
            <p:spPr>
              <a:xfrm>
                <a:off x="5512188" y="2594088"/>
                <a:ext cx="25944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8" name="Google Shape;1238;g160b885278f_9_848"/>
              <p:cNvSpPr txBox="1"/>
              <p:nvPr/>
            </p:nvSpPr>
            <p:spPr>
              <a:xfrm>
                <a:off x="5937987" y="2609538"/>
                <a:ext cx="202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3. 스케일러 적용</a:t>
                </a:r>
                <a:endParaRPr sz="1200"/>
              </a:p>
            </p:txBody>
          </p:sp>
          <p:grpSp>
            <p:nvGrpSpPr>
              <p:cNvPr id="1239" name="Google Shape;1239;g160b885278f_9_848"/>
              <p:cNvGrpSpPr/>
              <p:nvPr/>
            </p:nvGrpSpPr>
            <p:grpSpPr>
              <a:xfrm>
                <a:off x="5058118" y="2416186"/>
                <a:ext cx="1034326" cy="756009"/>
                <a:chOff x="559063" y="2113715"/>
                <a:chExt cx="1216138" cy="888900"/>
              </a:xfrm>
            </p:grpSpPr>
            <p:sp>
              <p:nvSpPr>
                <p:cNvPr id="1240" name="Google Shape;1240;g160b885278f_9_848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41" name="Google Shape;1241;g160b885278f_9_848"/>
                <p:cNvSpPr txBox="1"/>
                <p:nvPr/>
              </p:nvSpPr>
              <p:spPr>
                <a:xfrm>
                  <a:off x="1300301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242" name="Google Shape;1242;g160b885278f_9_848"/>
                <p:cNvSpPr/>
                <p:nvPr/>
              </p:nvSpPr>
              <p:spPr>
                <a:xfrm>
                  <a:off x="559063" y="2113715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243" name="Google Shape;1243;g160b885278f_9_8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28813" y="1701937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44" name="Google Shape;1244;g160b885278f_9_848"/>
          <p:cNvCxnSpPr/>
          <p:nvPr/>
        </p:nvCxnSpPr>
        <p:spPr>
          <a:xfrm>
            <a:off x="6050872" y="1272725"/>
            <a:ext cx="0" cy="5004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60b885278f_9_868"/>
          <p:cNvSpPr/>
          <p:nvPr/>
        </p:nvSpPr>
        <p:spPr>
          <a:xfrm>
            <a:off x="374650" y="6667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50" name="Google Shape;1250;g160b885278f_9_868"/>
          <p:cNvCxnSpPr/>
          <p:nvPr/>
        </p:nvCxnSpPr>
        <p:spPr>
          <a:xfrm>
            <a:off x="6069597" y="926550"/>
            <a:ext cx="0" cy="5004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graphicFrame>
        <p:nvGraphicFramePr>
          <p:cNvPr id="1251" name="Google Shape;1251;g160b885278f_9_868"/>
          <p:cNvGraphicFramePr/>
          <p:nvPr/>
        </p:nvGraphicFramePr>
        <p:xfrm>
          <a:off x="911013" y="5227181"/>
          <a:ext cx="4399225" cy="969925"/>
        </p:xfrm>
        <a:graphic>
          <a:graphicData uri="http://schemas.openxmlformats.org/drawingml/2006/table">
            <a:tbl>
              <a:tblPr>
                <a:noFill/>
                <a:tableStyleId>{F082453F-415D-4225-B6AE-4E70D4995BC2}</a:tableStyleId>
              </a:tblPr>
              <a:tblGrid>
                <a:gridCol w="122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정확도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정밀도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재현율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F1 score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AUC score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Non_scaled</a:t>
                      </a:r>
                      <a:endParaRPr sz="10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0.8074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0.7306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0.7560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0.7431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0.8908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Remove outliers</a:t>
                      </a:r>
                      <a:endParaRPr sz="10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0.9844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0.9758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0.9867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0.9812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0.9981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52" name="Google Shape;1252;g160b885278f_9_8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064" y="1997694"/>
            <a:ext cx="4067152" cy="32294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53" name="Google Shape;1253;g160b885278f_9_868"/>
          <p:cNvGraphicFramePr/>
          <p:nvPr/>
        </p:nvGraphicFramePr>
        <p:xfrm>
          <a:off x="6649283" y="5227181"/>
          <a:ext cx="4399225" cy="969925"/>
        </p:xfrm>
        <a:graphic>
          <a:graphicData uri="http://schemas.openxmlformats.org/drawingml/2006/table">
            <a:tbl>
              <a:tblPr>
                <a:noFill/>
                <a:tableStyleId>{F082453F-415D-4225-B6AE-4E70D4995BC2}</a:tableStyleId>
              </a:tblPr>
              <a:tblGrid>
                <a:gridCol w="122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4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7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정확도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정밀도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재현율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F1 score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1" u="none" strike="noStrike" cap="none"/>
                        <a:t>AUC score</a:t>
                      </a:r>
                      <a:endParaRPr sz="9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Non_scaled</a:t>
                      </a:r>
                      <a:endParaRPr sz="10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0.8074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0.7306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0.7560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0.7431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0.8908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000" b="1" u="none" strike="noStrike" cap="none"/>
                        <a:t>Remove outliers</a:t>
                      </a:r>
                      <a:endParaRPr sz="1000" b="1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0.9928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0.9853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0.9975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0.9913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u="none" strike="noStrike" cap="none"/>
                        <a:t>0.9904</a:t>
                      </a:r>
                      <a:endParaRPr sz="900" u="none" strike="noStrike" cap="none"/>
                    </a:p>
                  </a:txBody>
                  <a:tcPr marL="32125" marR="32125" marT="32125" marB="321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54" name="Google Shape;1254;g160b885278f_9_8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5341" y="1934205"/>
            <a:ext cx="4147109" cy="3292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g160b885278f_9_868"/>
          <p:cNvSpPr/>
          <p:nvPr/>
        </p:nvSpPr>
        <p:spPr>
          <a:xfrm>
            <a:off x="4384005" y="1332052"/>
            <a:ext cx="1273200" cy="367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XGB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256" name="Google Shape;1256;g160b885278f_9_868"/>
          <p:cNvSpPr/>
          <p:nvPr/>
        </p:nvSpPr>
        <p:spPr>
          <a:xfrm>
            <a:off x="10328493" y="1332044"/>
            <a:ext cx="1273200" cy="367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lgun Gothic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LGBM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257" name="Google Shape;1257;g160b885278f_9_868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</a:rPr>
              <a:t>Gradient Boosting Model</a:t>
            </a:r>
            <a:endParaRPr sz="2400" b="1">
              <a:solidFill>
                <a:srgbClr val="FFFFFF"/>
              </a:solidFill>
            </a:endParaRPr>
          </a:p>
        </p:txBody>
      </p:sp>
      <p:pic>
        <p:nvPicPr>
          <p:cNvPr id="1258" name="Google Shape;1258;g160b885278f_9_868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g160b885278f_9_868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60" name="Google Shape;1260;g160b885278f_9_868"/>
          <p:cNvGrpSpPr/>
          <p:nvPr/>
        </p:nvGrpSpPr>
        <p:grpSpPr>
          <a:xfrm>
            <a:off x="457380" y="904748"/>
            <a:ext cx="2115470" cy="756009"/>
            <a:chOff x="-1465520" y="1610386"/>
            <a:chExt cx="2115470" cy="756009"/>
          </a:xfrm>
        </p:grpSpPr>
        <p:grpSp>
          <p:nvGrpSpPr>
            <p:cNvPr id="1261" name="Google Shape;1261;g160b885278f_9_868"/>
            <p:cNvGrpSpPr/>
            <p:nvPr/>
          </p:nvGrpSpPr>
          <p:grpSpPr>
            <a:xfrm>
              <a:off x="-1465520" y="1610386"/>
              <a:ext cx="2115470" cy="756009"/>
              <a:chOff x="5058118" y="2416186"/>
              <a:chExt cx="2115470" cy="756009"/>
            </a:xfrm>
          </p:grpSpPr>
          <p:sp>
            <p:nvSpPr>
              <p:cNvPr id="1262" name="Google Shape;1262;g160b885278f_9_868"/>
              <p:cNvSpPr/>
              <p:nvPr/>
            </p:nvSpPr>
            <p:spPr>
              <a:xfrm>
                <a:off x="5512188" y="2594088"/>
                <a:ext cx="16614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3" name="Google Shape;1263;g160b885278f_9_868"/>
              <p:cNvSpPr txBox="1"/>
              <p:nvPr/>
            </p:nvSpPr>
            <p:spPr>
              <a:xfrm>
                <a:off x="5937987" y="2609538"/>
                <a:ext cx="1170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/>
                  <a:t>4. 이상치 제거</a:t>
                </a:r>
                <a:endParaRPr sz="1200"/>
              </a:p>
            </p:txBody>
          </p:sp>
          <p:grpSp>
            <p:nvGrpSpPr>
              <p:cNvPr id="1264" name="Google Shape;1264;g160b885278f_9_868"/>
              <p:cNvGrpSpPr/>
              <p:nvPr/>
            </p:nvGrpSpPr>
            <p:grpSpPr>
              <a:xfrm>
                <a:off x="5058118" y="2416186"/>
                <a:ext cx="1034326" cy="756009"/>
                <a:chOff x="559063" y="2113715"/>
                <a:chExt cx="1216138" cy="888900"/>
              </a:xfrm>
            </p:grpSpPr>
            <p:sp>
              <p:nvSpPr>
                <p:cNvPr id="1265" name="Google Shape;1265;g160b885278f_9_868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266" name="Google Shape;1266;g160b885278f_9_868"/>
                <p:cNvSpPr txBox="1"/>
                <p:nvPr/>
              </p:nvSpPr>
              <p:spPr>
                <a:xfrm>
                  <a:off x="1300301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267" name="Google Shape;1267;g160b885278f_9_868"/>
                <p:cNvSpPr/>
                <p:nvPr/>
              </p:nvSpPr>
              <p:spPr>
                <a:xfrm>
                  <a:off x="559063" y="2113715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268" name="Google Shape;1268;g160b885278f_9_8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28813" y="1701937"/>
              <a:ext cx="457624" cy="572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60b885278f_9_888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g160b885278f_9_888"/>
          <p:cNvSpPr txBox="1"/>
          <p:nvPr/>
        </p:nvSpPr>
        <p:spPr>
          <a:xfrm>
            <a:off x="5146126" y="221918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5" name="Google Shape;1275;g160b885278f_9_888"/>
          <p:cNvSpPr txBox="1"/>
          <p:nvPr/>
        </p:nvSpPr>
        <p:spPr>
          <a:xfrm>
            <a:off x="6570199" y="330563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6" name="Google Shape;1276;g160b885278f_9_8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75" y="939325"/>
            <a:ext cx="10858476" cy="5392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7" name="Google Shape;1277;g160b885278f_9_888"/>
          <p:cNvGrpSpPr/>
          <p:nvPr/>
        </p:nvGrpSpPr>
        <p:grpSpPr>
          <a:xfrm>
            <a:off x="1945460" y="1807724"/>
            <a:ext cx="8205422" cy="4157960"/>
            <a:chOff x="1945460" y="1807724"/>
            <a:chExt cx="8205422" cy="4157960"/>
          </a:xfrm>
        </p:grpSpPr>
        <p:sp>
          <p:nvSpPr>
            <p:cNvPr id="1278" name="Google Shape;1278;g160b885278f_9_888"/>
            <p:cNvSpPr txBox="1"/>
            <p:nvPr/>
          </p:nvSpPr>
          <p:spPr>
            <a:xfrm>
              <a:off x="8174182" y="565387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0.9989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79" name="Google Shape;1279;g160b885278f_9_888"/>
            <p:cNvSpPr txBox="1"/>
            <p:nvPr/>
          </p:nvSpPr>
          <p:spPr>
            <a:xfrm>
              <a:off x="8174182" y="4677791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0.9805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0" name="Google Shape;1280;g160b885278f_9_888"/>
            <p:cNvSpPr txBox="1"/>
            <p:nvPr/>
          </p:nvSpPr>
          <p:spPr>
            <a:xfrm>
              <a:off x="8174182" y="3701705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0,9868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1" name="Google Shape;1281;g160b885278f_9_888"/>
            <p:cNvSpPr txBox="1"/>
            <p:nvPr/>
          </p:nvSpPr>
          <p:spPr>
            <a:xfrm>
              <a:off x="8174182" y="2725619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0.9744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2" name="Google Shape;1282;g160b885278f_9_888"/>
            <p:cNvSpPr txBox="1"/>
            <p:nvPr/>
          </p:nvSpPr>
          <p:spPr>
            <a:xfrm>
              <a:off x="8174182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0.9839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3" name="Google Shape;1283;g160b885278f_9_888"/>
            <p:cNvSpPr txBox="1"/>
            <p:nvPr/>
          </p:nvSpPr>
          <p:spPr>
            <a:xfrm>
              <a:off x="1945460" y="277368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0.7306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4" name="Google Shape;1284;g160b885278f_9_888"/>
            <p:cNvSpPr txBox="1"/>
            <p:nvPr/>
          </p:nvSpPr>
          <p:spPr>
            <a:xfrm>
              <a:off x="1945460" y="3708153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0.7560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5" name="Google Shape;1285;g160b885278f_9_888"/>
            <p:cNvSpPr txBox="1"/>
            <p:nvPr/>
          </p:nvSpPr>
          <p:spPr>
            <a:xfrm>
              <a:off x="1945460" y="4674116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0.7431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6" name="Google Shape;1286;g160b885278f_9_888"/>
            <p:cNvSpPr txBox="1"/>
            <p:nvPr/>
          </p:nvSpPr>
          <p:spPr>
            <a:xfrm>
              <a:off x="1945460" y="565788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0.8908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7" name="Google Shape;1287;g160b885278f_9_888"/>
            <p:cNvSpPr txBox="1"/>
            <p:nvPr/>
          </p:nvSpPr>
          <p:spPr>
            <a:xfrm>
              <a:off x="1945460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0.8074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288" name="Google Shape;1288;g160b885278f_9_888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</a:rPr>
              <a:t>XGBoost </a:t>
            </a:r>
            <a:r>
              <a:rPr lang="en-US" sz="2000" b="1" i="0" u="none" strike="noStrike" cap="none">
                <a:solidFill>
                  <a:srgbClr val="FFFFFF"/>
                </a:solidFill>
              </a:rPr>
              <a:t>최종 모델 비교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289" name="Google Shape;1289;g160b885278f_9_888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60b885278f_9_888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g160b885278f_9_888"/>
          <p:cNvSpPr txBox="1"/>
          <p:nvPr/>
        </p:nvSpPr>
        <p:spPr>
          <a:xfrm>
            <a:off x="5146126" y="221918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5" name="Google Shape;1275;g160b885278f_9_888"/>
          <p:cNvSpPr txBox="1"/>
          <p:nvPr/>
        </p:nvSpPr>
        <p:spPr>
          <a:xfrm>
            <a:off x="6570199" y="330563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6" name="Google Shape;1276;g160b885278f_9_8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75" y="939325"/>
            <a:ext cx="10858476" cy="5392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7" name="Google Shape;1277;g160b885278f_9_888"/>
          <p:cNvGrpSpPr/>
          <p:nvPr/>
        </p:nvGrpSpPr>
        <p:grpSpPr>
          <a:xfrm>
            <a:off x="1945460" y="1807724"/>
            <a:ext cx="8205422" cy="4157960"/>
            <a:chOff x="1945460" y="1807724"/>
            <a:chExt cx="8205422" cy="4157960"/>
          </a:xfrm>
        </p:grpSpPr>
        <p:sp>
          <p:nvSpPr>
            <p:cNvPr id="1278" name="Google Shape;1278;g160b885278f_9_888"/>
            <p:cNvSpPr txBox="1"/>
            <p:nvPr/>
          </p:nvSpPr>
          <p:spPr>
            <a:xfrm>
              <a:off x="8174182" y="565387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0.9989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79" name="Google Shape;1279;g160b885278f_9_888"/>
            <p:cNvSpPr txBox="1"/>
            <p:nvPr/>
          </p:nvSpPr>
          <p:spPr>
            <a:xfrm>
              <a:off x="8174182" y="4677791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0.9805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0" name="Google Shape;1280;g160b885278f_9_888"/>
            <p:cNvSpPr txBox="1"/>
            <p:nvPr/>
          </p:nvSpPr>
          <p:spPr>
            <a:xfrm>
              <a:off x="8174182" y="3701705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0,9868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1" name="Google Shape;1281;g160b885278f_9_888"/>
            <p:cNvSpPr txBox="1"/>
            <p:nvPr/>
          </p:nvSpPr>
          <p:spPr>
            <a:xfrm>
              <a:off x="8174182" y="2725619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0.9744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2" name="Google Shape;1282;g160b885278f_9_888"/>
            <p:cNvSpPr txBox="1"/>
            <p:nvPr/>
          </p:nvSpPr>
          <p:spPr>
            <a:xfrm>
              <a:off x="8174182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0.9839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3" name="Google Shape;1283;g160b885278f_9_888"/>
            <p:cNvSpPr txBox="1"/>
            <p:nvPr/>
          </p:nvSpPr>
          <p:spPr>
            <a:xfrm>
              <a:off x="1945460" y="277368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0.7306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4" name="Google Shape;1284;g160b885278f_9_888"/>
            <p:cNvSpPr txBox="1"/>
            <p:nvPr/>
          </p:nvSpPr>
          <p:spPr>
            <a:xfrm>
              <a:off x="1945460" y="3708153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0.7560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5" name="Google Shape;1285;g160b885278f_9_888"/>
            <p:cNvSpPr txBox="1"/>
            <p:nvPr/>
          </p:nvSpPr>
          <p:spPr>
            <a:xfrm>
              <a:off x="1945460" y="4674116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0.7431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6" name="Google Shape;1286;g160b885278f_9_888"/>
            <p:cNvSpPr txBox="1"/>
            <p:nvPr/>
          </p:nvSpPr>
          <p:spPr>
            <a:xfrm>
              <a:off x="1945460" y="565788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0.8908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7" name="Google Shape;1287;g160b885278f_9_888"/>
            <p:cNvSpPr txBox="1"/>
            <p:nvPr/>
          </p:nvSpPr>
          <p:spPr>
            <a:xfrm>
              <a:off x="1945460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0.8074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288" name="Google Shape;1288;g160b885278f_9_888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</a:rPr>
              <a:t>XGBoost </a:t>
            </a:r>
            <a:r>
              <a:rPr lang="en-US" sz="2000" b="1" i="0" u="none" strike="noStrike" cap="none">
                <a:solidFill>
                  <a:srgbClr val="FFFFFF"/>
                </a:solidFill>
              </a:rPr>
              <a:t>최종 모델 비교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289" name="Google Shape;1289;g160b885278f_9_888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4451D5-84F0-60A4-8BD4-D803B932907A}"/>
              </a:ext>
            </a:extLst>
          </p:cNvPr>
          <p:cNvSpPr/>
          <p:nvPr/>
        </p:nvSpPr>
        <p:spPr>
          <a:xfrm>
            <a:off x="0" y="-2964"/>
            <a:ext cx="12199463" cy="6860964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DB8C30-E7DA-1B2B-311B-07568C6DB063}"/>
              </a:ext>
            </a:extLst>
          </p:cNvPr>
          <p:cNvGrpSpPr/>
          <p:nvPr/>
        </p:nvGrpSpPr>
        <p:grpSpPr>
          <a:xfrm>
            <a:off x="2068880" y="1075175"/>
            <a:ext cx="8054140" cy="2208736"/>
            <a:chOff x="1038406" y="2403839"/>
            <a:chExt cx="8054140" cy="2208736"/>
          </a:xfrm>
        </p:grpSpPr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52EC745E-078E-77E3-CC7E-80049EBE2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7276" y="2454450"/>
              <a:ext cx="2545270" cy="215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193E4E-87E1-6BDB-4AF3-C14D907C0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406" y="2403839"/>
              <a:ext cx="2485579" cy="2107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D07769-3CE1-E352-C53E-1457F4A7C994}"/>
              </a:ext>
            </a:extLst>
          </p:cNvPr>
          <p:cNvGrpSpPr/>
          <p:nvPr/>
        </p:nvGrpSpPr>
        <p:grpSpPr>
          <a:xfrm>
            <a:off x="1984128" y="3862053"/>
            <a:ext cx="8166754" cy="2423801"/>
            <a:chOff x="1984128" y="3862053"/>
            <a:chExt cx="8166754" cy="242380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5AAB86E-640D-09F8-2025-5585CA42A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9894" y="3866929"/>
              <a:ext cx="2470988" cy="2418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C9F97021-4FD0-7C77-03BE-5FC1FDB53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128" y="3862053"/>
              <a:ext cx="2470988" cy="2418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510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60b885278f_9_888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g160b885278f_9_888"/>
          <p:cNvSpPr txBox="1"/>
          <p:nvPr/>
        </p:nvSpPr>
        <p:spPr>
          <a:xfrm>
            <a:off x="5146126" y="221918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5" name="Google Shape;1275;g160b885278f_9_888"/>
          <p:cNvSpPr txBox="1"/>
          <p:nvPr/>
        </p:nvSpPr>
        <p:spPr>
          <a:xfrm>
            <a:off x="6570199" y="330563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6" name="Google Shape;1276;g160b885278f_9_8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75" y="939325"/>
            <a:ext cx="10858476" cy="5392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7" name="Google Shape;1277;g160b885278f_9_888"/>
          <p:cNvGrpSpPr/>
          <p:nvPr/>
        </p:nvGrpSpPr>
        <p:grpSpPr>
          <a:xfrm>
            <a:off x="1945460" y="1807724"/>
            <a:ext cx="8205422" cy="4157960"/>
            <a:chOff x="1945460" y="1807724"/>
            <a:chExt cx="8205422" cy="4157960"/>
          </a:xfrm>
        </p:grpSpPr>
        <p:sp>
          <p:nvSpPr>
            <p:cNvPr id="1278" name="Google Shape;1278;g160b885278f_9_888"/>
            <p:cNvSpPr txBox="1"/>
            <p:nvPr/>
          </p:nvSpPr>
          <p:spPr>
            <a:xfrm>
              <a:off x="8174182" y="565387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0.9989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79" name="Google Shape;1279;g160b885278f_9_888"/>
            <p:cNvSpPr txBox="1"/>
            <p:nvPr/>
          </p:nvSpPr>
          <p:spPr>
            <a:xfrm>
              <a:off x="8174182" y="4677791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0.9805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0" name="Google Shape;1280;g160b885278f_9_888"/>
            <p:cNvSpPr txBox="1"/>
            <p:nvPr/>
          </p:nvSpPr>
          <p:spPr>
            <a:xfrm>
              <a:off x="8174182" y="3701705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0,9868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1" name="Google Shape;1281;g160b885278f_9_888"/>
            <p:cNvSpPr txBox="1"/>
            <p:nvPr/>
          </p:nvSpPr>
          <p:spPr>
            <a:xfrm>
              <a:off x="8174182" y="2725619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0.9744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2" name="Google Shape;1282;g160b885278f_9_888"/>
            <p:cNvSpPr txBox="1"/>
            <p:nvPr/>
          </p:nvSpPr>
          <p:spPr>
            <a:xfrm>
              <a:off x="8174182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0.9839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3" name="Google Shape;1283;g160b885278f_9_888"/>
            <p:cNvSpPr txBox="1"/>
            <p:nvPr/>
          </p:nvSpPr>
          <p:spPr>
            <a:xfrm>
              <a:off x="1945460" y="277368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0.7306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4" name="Google Shape;1284;g160b885278f_9_888"/>
            <p:cNvSpPr txBox="1"/>
            <p:nvPr/>
          </p:nvSpPr>
          <p:spPr>
            <a:xfrm>
              <a:off x="1945460" y="3708153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0.7560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5" name="Google Shape;1285;g160b885278f_9_888"/>
            <p:cNvSpPr txBox="1"/>
            <p:nvPr/>
          </p:nvSpPr>
          <p:spPr>
            <a:xfrm>
              <a:off x="1945460" y="4674116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0.7431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6" name="Google Shape;1286;g160b885278f_9_888"/>
            <p:cNvSpPr txBox="1"/>
            <p:nvPr/>
          </p:nvSpPr>
          <p:spPr>
            <a:xfrm>
              <a:off x="1945460" y="565788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0.8908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7" name="Google Shape;1287;g160b885278f_9_888"/>
            <p:cNvSpPr txBox="1"/>
            <p:nvPr/>
          </p:nvSpPr>
          <p:spPr>
            <a:xfrm>
              <a:off x="1945460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0.8074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288" name="Google Shape;1288;g160b885278f_9_888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</a:rPr>
              <a:t>XGBoost </a:t>
            </a:r>
            <a:r>
              <a:rPr lang="en-US" sz="2000" b="1" i="0" u="none" strike="noStrike" cap="none">
                <a:solidFill>
                  <a:srgbClr val="FFFFFF"/>
                </a:solidFill>
              </a:rPr>
              <a:t>최종 모델 비교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289" name="Google Shape;1289;g160b885278f_9_888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4451D5-84F0-60A4-8BD4-D803B932907A}"/>
              </a:ext>
            </a:extLst>
          </p:cNvPr>
          <p:cNvSpPr/>
          <p:nvPr/>
        </p:nvSpPr>
        <p:spPr>
          <a:xfrm>
            <a:off x="5271" y="0"/>
            <a:ext cx="12194191" cy="6858000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1D7228C-15F2-4046-1449-BEC865D27243}"/>
              </a:ext>
            </a:extLst>
          </p:cNvPr>
          <p:cNvGrpSpPr/>
          <p:nvPr/>
        </p:nvGrpSpPr>
        <p:grpSpPr>
          <a:xfrm>
            <a:off x="919607" y="0"/>
            <a:ext cx="10778944" cy="6858000"/>
            <a:chOff x="1038406" y="0"/>
            <a:chExt cx="10778944" cy="68580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D7000F1-91F3-47D9-7D1E-346BFC885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406" y="2271525"/>
              <a:ext cx="4889656" cy="2341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33B535A1-F1C3-6F52-3267-C894EAF7D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0"/>
              <a:ext cx="572135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37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60b885278f_9_913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g160b885278f_9_913"/>
          <p:cNvSpPr txBox="1"/>
          <p:nvPr/>
        </p:nvSpPr>
        <p:spPr>
          <a:xfrm>
            <a:off x="5146126" y="221918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g160b885278f_9_913"/>
          <p:cNvSpPr txBox="1"/>
          <p:nvPr/>
        </p:nvSpPr>
        <p:spPr>
          <a:xfrm>
            <a:off x="6570199" y="330563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7" name="Google Shape;1297;g160b885278f_9_9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75" y="939325"/>
            <a:ext cx="10858476" cy="5392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8" name="Google Shape;1298;g160b885278f_9_913"/>
          <p:cNvGrpSpPr/>
          <p:nvPr/>
        </p:nvGrpSpPr>
        <p:grpSpPr>
          <a:xfrm>
            <a:off x="1945460" y="1807724"/>
            <a:ext cx="8205422" cy="4157960"/>
            <a:chOff x="1945460" y="1807724"/>
            <a:chExt cx="8205422" cy="4157960"/>
          </a:xfrm>
        </p:grpSpPr>
        <p:sp>
          <p:nvSpPr>
            <p:cNvPr id="1299" name="Google Shape;1299;g160b885278f_9_913"/>
            <p:cNvSpPr txBox="1"/>
            <p:nvPr/>
          </p:nvSpPr>
          <p:spPr>
            <a:xfrm>
              <a:off x="8174182" y="565387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0.9996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0" name="Google Shape;1300;g160b885278f_9_913"/>
            <p:cNvSpPr txBox="1"/>
            <p:nvPr/>
          </p:nvSpPr>
          <p:spPr>
            <a:xfrm>
              <a:off x="8174182" y="4677791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0.9912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1" name="Google Shape;1301;g160b885278f_9_913"/>
            <p:cNvSpPr txBox="1"/>
            <p:nvPr/>
          </p:nvSpPr>
          <p:spPr>
            <a:xfrm>
              <a:off x="8174182" y="3701705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0.9963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2" name="Google Shape;1302;g160b885278f_9_913"/>
            <p:cNvSpPr txBox="1"/>
            <p:nvPr/>
          </p:nvSpPr>
          <p:spPr>
            <a:xfrm>
              <a:off x="8174182" y="2725619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0.9861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3" name="Google Shape;1303;g160b885278f_9_913"/>
            <p:cNvSpPr txBox="1"/>
            <p:nvPr/>
          </p:nvSpPr>
          <p:spPr>
            <a:xfrm>
              <a:off x="8174182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0.9927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4" name="Google Shape;1304;g160b885278f_9_913"/>
            <p:cNvSpPr txBox="1"/>
            <p:nvPr/>
          </p:nvSpPr>
          <p:spPr>
            <a:xfrm>
              <a:off x="1945460" y="277368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0.7565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5" name="Google Shape;1305;g160b885278f_9_913"/>
            <p:cNvSpPr txBox="1"/>
            <p:nvPr/>
          </p:nvSpPr>
          <p:spPr>
            <a:xfrm>
              <a:off x="1945460" y="3708153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0.7919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6" name="Google Shape;1306;g160b885278f_9_913"/>
            <p:cNvSpPr txBox="1"/>
            <p:nvPr/>
          </p:nvSpPr>
          <p:spPr>
            <a:xfrm>
              <a:off x="1945460" y="4674116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0.7738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7" name="Google Shape;1307;g160b885278f_9_913"/>
            <p:cNvSpPr txBox="1"/>
            <p:nvPr/>
          </p:nvSpPr>
          <p:spPr>
            <a:xfrm>
              <a:off x="1945460" y="565788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0.9129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8" name="Google Shape;1308;g160b885278f_9_913"/>
            <p:cNvSpPr txBox="1"/>
            <p:nvPr/>
          </p:nvSpPr>
          <p:spPr>
            <a:xfrm>
              <a:off x="1945460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0.8294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09" name="Google Shape;1309;g160b885278f_9_913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</a:rPr>
              <a:t>Light GBM</a:t>
            </a:r>
            <a:r>
              <a:rPr lang="en-US" sz="2000" b="1" i="0" u="none" strike="noStrike" cap="none">
                <a:solidFill>
                  <a:srgbClr val="FFFFFF"/>
                </a:solidFill>
              </a:rPr>
              <a:t> 최종 모델 비교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310" name="Google Shape;1310;g160b885278f_9_913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gff7e6e822f_3_330"/>
          <p:cNvGrpSpPr/>
          <p:nvPr/>
        </p:nvGrpSpPr>
        <p:grpSpPr>
          <a:xfrm>
            <a:off x="1540125" y="2226450"/>
            <a:ext cx="2610000" cy="2857859"/>
            <a:chOff x="4705350" y="2390175"/>
            <a:chExt cx="2610000" cy="2857859"/>
          </a:xfrm>
        </p:grpSpPr>
        <p:sp>
          <p:nvSpPr>
            <p:cNvPr id="195" name="Google Shape;195;gff7e6e822f_3_330"/>
            <p:cNvSpPr/>
            <p:nvPr/>
          </p:nvSpPr>
          <p:spPr>
            <a:xfrm>
              <a:off x="4705350" y="2396417"/>
              <a:ext cx="2610000" cy="25908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96" name="Google Shape;196;gff7e6e822f_3_3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05350" y="2390175"/>
              <a:ext cx="1794505" cy="16395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gff7e6e822f_3_330"/>
            <p:cNvSpPr/>
            <p:nvPr/>
          </p:nvSpPr>
          <p:spPr>
            <a:xfrm>
              <a:off x="4705350" y="2396417"/>
              <a:ext cx="2610000" cy="2590800"/>
            </a:xfrm>
            <a:prstGeom prst="roundRect">
              <a:avLst>
                <a:gd name="adj" fmla="val 6721"/>
              </a:avLst>
            </a:prstGeom>
            <a:noFill/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98" name="Google Shape;198;gff7e6e822f_3_330"/>
            <p:cNvGrpSpPr/>
            <p:nvPr/>
          </p:nvGrpSpPr>
          <p:grpSpPr>
            <a:xfrm>
              <a:off x="4705350" y="4726334"/>
              <a:ext cx="2610000" cy="521700"/>
              <a:chOff x="1733550" y="4057694"/>
              <a:chExt cx="2610000" cy="521700"/>
            </a:xfrm>
          </p:grpSpPr>
          <p:sp>
            <p:nvSpPr>
              <p:cNvPr id="199" name="Google Shape;199;gff7e6e822f_3_330"/>
              <p:cNvSpPr/>
              <p:nvPr/>
            </p:nvSpPr>
            <p:spPr>
              <a:xfrm>
                <a:off x="1733550" y="4057694"/>
                <a:ext cx="2610000" cy="521700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4999B6"/>
              </a:solidFill>
              <a:ln w="28575" cap="flat" cmpd="sng">
                <a:solidFill>
                  <a:srgbClr val="4999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rgbClr val="FFFFFF"/>
                    </a:solidFill>
                  </a:rPr>
                  <a:t>프로젝트 목표</a:t>
                </a:r>
                <a:endParaRPr/>
              </a:p>
            </p:txBody>
          </p:sp>
          <p:sp>
            <p:nvSpPr>
              <p:cNvPr id="200" name="Google Shape;200;gff7e6e822f_3_330"/>
              <p:cNvSpPr/>
              <p:nvPr/>
            </p:nvSpPr>
            <p:spPr>
              <a:xfrm>
                <a:off x="1860550" y="4201391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" name="Google Shape;201;gff7e6e822f_3_330"/>
              <p:cNvSpPr/>
              <p:nvPr/>
            </p:nvSpPr>
            <p:spPr>
              <a:xfrm>
                <a:off x="1914403" y="4252864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2" name="Google Shape;202;gff7e6e822f_3_330"/>
              <p:cNvSpPr/>
              <p:nvPr/>
            </p:nvSpPr>
            <p:spPr>
              <a:xfrm>
                <a:off x="2004524" y="4363161"/>
                <a:ext cx="193500" cy="193500"/>
              </a:xfrm>
              <a:prstGeom prst="ellipse">
                <a:avLst/>
              </a:prstGeom>
              <a:solidFill>
                <a:srgbClr val="4999B6"/>
              </a:solidFill>
              <a:ln w="9525" cap="flat" cmpd="sng">
                <a:solidFill>
                  <a:srgbClr val="C9E4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gff7e6e822f_3_330"/>
              <p:cNvSpPr/>
              <p:nvPr/>
            </p:nvSpPr>
            <p:spPr>
              <a:xfrm>
                <a:off x="1738361" y="4458002"/>
                <a:ext cx="183662" cy="121386"/>
              </a:xfrm>
              <a:custGeom>
                <a:avLst/>
                <a:gdLst/>
                <a:ahLst/>
                <a:cxnLst/>
                <a:rect l="l" t="t" r="r" b="b"/>
                <a:pathLst>
                  <a:path w="183662" h="121386" extrusionOk="0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gff7e6e822f_3_330"/>
              <p:cNvSpPr/>
              <p:nvPr/>
            </p:nvSpPr>
            <p:spPr>
              <a:xfrm>
                <a:off x="2172152" y="4245658"/>
                <a:ext cx="140700" cy="140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05" name="Google Shape;205;gff7e6e822f_3_330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ff7e6e822f_3_330"/>
          <p:cNvSpPr/>
          <p:nvPr/>
        </p:nvSpPr>
        <p:spPr>
          <a:xfrm>
            <a:off x="4479375" y="2240350"/>
            <a:ext cx="6015900" cy="32517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gff7e6e822f_3_330"/>
          <p:cNvSpPr txBox="1"/>
          <p:nvPr/>
        </p:nvSpPr>
        <p:spPr>
          <a:xfrm>
            <a:off x="4612600" y="2484075"/>
            <a:ext cx="601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데이터 셋에서 제공하는 특성들을 활용, 모델링을 통해 모델의 성능 향상</a:t>
            </a:r>
            <a:endParaRPr sz="1600"/>
          </a:p>
        </p:txBody>
      </p:sp>
      <p:grpSp>
        <p:nvGrpSpPr>
          <p:cNvPr id="208" name="Google Shape;208;gff7e6e822f_3_330"/>
          <p:cNvGrpSpPr/>
          <p:nvPr/>
        </p:nvGrpSpPr>
        <p:grpSpPr>
          <a:xfrm>
            <a:off x="4692763" y="3456950"/>
            <a:ext cx="5487350" cy="1593601"/>
            <a:chOff x="3771350" y="4394100"/>
            <a:chExt cx="5487350" cy="1593601"/>
          </a:xfrm>
        </p:grpSpPr>
        <p:pic>
          <p:nvPicPr>
            <p:cNvPr id="209" name="Google Shape;209;gff7e6e822f_3_3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97000" y="4411123"/>
              <a:ext cx="704726" cy="88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gff7e6e822f_3_330"/>
            <p:cNvSpPr txBox="1"/>
            <p:nvPr/>
          </p:nvSpPr>
          <p:spPr>
            <a:xfrm>
              <a:off x="4603900" y="4394100"/>
              <a:ext cx="46548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Decision Tree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Random forest</a:t>
              </a: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XGBoost</a:t>
              </a:r>
              <a:endParaRPr/>
            </a:p>
          </p:txBody>
        </p:sp>
        <p:sp>
          <p:nvSpPr>
            <p:cNvPr id="211" name="Google Shape;211;gff7e6e822f_3_330"/>
            <p:cNvSpPr txBox="1"/>
            <p:nvPr/>
          </p:nvSpPr>
          <p:spPr>
            <a:xfrm>
              <a:off x="4603900" y="5293325"/>
              <a:ext cx="2155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Logistic Regression Support Vector Machine</a:t>
              </a:r>
              <a:endParaRPr/>
            </a:p>
          </p:txBody>
        </p:sp>
        <p:pic>
          <p:nvPicPr>
            <p:cNvPr id="212" name="Google Shape;212;gff7e6e822f_3_3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71350" y="5231675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" name="Google Shape;213;gff7e6e822f_3_330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sp>
          <p:nvSpPr>
            <p:cNvPr id="214" name="Google Shape;214;gff7e6e822f_3_330"/>
            <p:cNvSpPr/>
            <p:nvPr/>
          </p:nvSpPr>
          <p:spPr>
            <a:xfrm>
              <a:off x="0" y="50"/>
              <a:ext cx="12192000" cy="756000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900" b="1">
                  <a:solidFill>
                    <a:srgbClr val="FEFDA3"/>
                  </a:solidFill>
                </a:rPr>
                <a:t>   1. Project overview                                  </a:t>
              </a:r>
              <a:endParaRPr sz="2000" i="0" u="none" strike="noStrike" cap="none">
                <a:solidFill>
                  <a:srgbClr val="FFFFFF"/>
                </a:solidFill>
              </a:endParaRPr>
            </a:p>
          </p:txBody>
        </p:sp>
        <p:pic>
          <p:nvPicPr>
            <p:cNvPr id="215" name="Google Shape;215;gff7e6e822f_3_330"/>
            <p:cNvPicPr preferRelativeResize="0"/>
            <p:nvPr/>
          </p:nvPicPr>
          <p:blipFill>
            <a:blip r:embed="rId6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gff7e6e822f_3_3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5850" y="3649925"/>
            <a:ext cx="2509475" cy="204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60b885278f_9_913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g160b885278f_9_913"/>
          <p:cNvSpPr txBox="1"/>
          <p:nvPr/>
        </p:nvSpPr>
        <p:spPr>
          <a:xfrm>
            <a:off x="5146126" y="221918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g160b885278f_9_913"/>
          <p:cNvSpPr txBox="1"/>
          <p:nvPr/>
        </p:nvSpPr>
        <p:spPr>
          <a:xfrm>
            <a:off x="6570199" y="3305639"/>
            <a:ext cx="47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7" name="Google Shape;1297;g160b885278f_9_9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75" y="939325"/>
            <a:ext cx="10858476" cy="5392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8" name="Google Shape;1298;g160b885278f_9_913"/>
          <p:cNvGrpSpPr/>
          <p:nvPr/>
        </p:nvGrpSpPr>
        <p:grpSpPr>
          <a:xfrm>
            <a:off x="1945460" y="1807724"/>
            <a:ext cx="8205422" cy="4157960"/>
            <a:chOff x="1945460" y="1807724"/>
            <a:chExt cx="8205422" cy="4157960"/>
          </a:xfrm>
        </p:grpSpPr>
        <p:sp>
          <p:nvSpPr>
            <p:cNvPr id="1299" name="Google Shape;1299;g160b885278f_9_913"/>
            <p:cNvSpPr txBox="1"/>
            <p:nvPr/>
          </p:nvSpPr>
          <p:spPr>
            <a:xfrm>
              <a:off x="8174182" y="565387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0.9996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0" name="Google Shape;1300;g160b885278f_9_913"/>
            <p:cNvSpPr txBox="1"/>
            <p:nvPr/>
          </p:nvSpPr>
          <p:spPr>
            <a:xfrm>
              <a:off x="8174182" y="4677791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0.9912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1" name="Google Shape;1301;g160b885278f_9_913"/>
            <p:cNvSpPr txBox="1"/>
            <p:nvPr/>
          </p:nvSpPr>
          <p:spPr>
            <a:xfrm>
              <a:off x="8174182" y="3701705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0.9963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2" name="Google Shape;1302;g160b885278f_9_913"/>
            <p:cNvSpPr txBox="1"/>
            <p:nvPr/>
          </p:nvSpPr>
          <p:spPr>
            <a:xfrm>
              <a:off x="8174182" y="2725619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0.9861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3" name="Google Shape;1303;g160b885278f_9_913"/>
            <p:cNvSpPr txBox="1"/>
            <p:nvPr/>
          </p:nvSpPr>
          <p:spPr>
            <a:xfrm>
              <a:off x="8174182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i="0" u="none" strike="noStrike" cap="none">
                  <a:solidFill>
                    <a:srgbClr val="000000"/>
                  </a:solidFill>
                </a:rPr>
                <a:t>0.9927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4" name="Google Shape;1304;g160b885278f_9_913"/>
            <p:cNvSpPr txBox="1"/>
            <p:nvPr/>
          </p:nvSpPr>
          <p:spPr>
            <a:xfrm>
              <a:off x="1945460" y="2773687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0.7565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5" name="Google Shape;1305;g160b885278f_9_913"/>
            <p:cNvSpPr txBox="1"/>
            <p:nvPr/>
          </p:nvSpPr>
          <p:spPr>
            <a:xfrm>
              <a:off x="1945460" y="3708153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0.7919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6" name="Google Shape;1306;g160b885278f_9_913"/>
            <p:cNvSpPr txBox="1"/>
            <p:nvPr/>
          </p:nvSpPr>
          <p:spPr>
            <a:xfrm>
              <a:off x="1945460" y="4674116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0.7738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7" name="Google Shape;1307;g160b885278f_9_913"/>
            <p:cNvSpPr txBox="1"/>
            <p:nvPr/>
          </p:nvSpPr>
          <p:spPr>
            <a:xfrm>
              <a:off x="1945460" y="565788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0.9129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8" name="Google Shape;1308;g160b885278f_9_913"/>
            <p:cNvSpPr txBox="1"/>
            <p:nvPr/>
          </p:nvSpPr>
          <p:spPr>
            <a:xfrm>
              <a:off x="1945460" y="1807724"/>
              <a:ext cx="1976700" cy="3078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Malgun Gothic"/>
                <a:buNone/>
              </a:pPr>
              <a:r>
                <a:rPr lang="en-US" sz="1400" i="0" u="none" strike="noStrike" cap="none">
                  <a:solidFill>
                    <a:schemeClr val="dk1"/>
                  </a:solidFill>
                </a:rPr>
                <a:t>0.8294</a:t>
              </a:r>
              <a:endParaRPr sz="1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09" name="Google Shape;1309;g160b885278f_9_913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</a:rPr>
              <a:t>Light GBM</a:t>
            </a:r>
            <a:r>
              <a:rPr lang="en-US" sz="2000" b="1" i="0" u="none" strike="noStrike" cap="none">
                <a:solidFill>
                  <a:srgbClr val="FFFFFF"/>
                </a:solidFill>
              </a:rPr>
              <a:t> 최종 모델 비교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310" name="Google Shape;1310;g160b885278f_9_913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9F51EC-5A8D-24E5-D49F-1CC32894C6C9}"/>
              </a:ext>
            </a:extLst>
          </p:cNvPr>
          <p:cNvSpPr/>
          <p:nvPr/>
        </p:nvSpPr>
        <p:spPr>
          <a:xfrm>
            <a:off x="0" y="-2964"/>
            <a:ext cx="12199463" cy="6860964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142C671-784C-E7AE-58D1-38F2CB67A647}"/>
              </a:ext>
            </a:extLst>
          </p:cNvPr>
          <p:cNvGrpSpPr/>
          <p:nvPr/>
        </p:nvGrpSpPr>
        <p:grpSpPr>
          <a:xfrm>
            <a:off x="2332495" y="1243745"/>
            <a:ext cx="7669549" cy="2061592"/>
            <a:chOff x="2332495" y="1243745"/>
            <a:chExt cx="7669549" cy="2061592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3875004-417A-2C71-A0BF-C4D165AE5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2495" y="1243746"/>
              <a:ext cx="2431418" cy="2061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0D5A56A7-F9D8-EC11-A768-575ADB677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626" y="1243745"/>
              <a:ext cx="2431418" cy="2061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89D79C-71F6-37F8-1326-24D0DABCCCCE}"/>
              </a:ext>
            </a:extLst>
          </p:cNvPr>
          <p:cNvGrpSpPr/>
          <p:nvPr/>
        </p:nvGrpSpPr>
        <p:grpSpPr>
          <a:xfrm>
            <a:off x="2392917" y="3470311"/>
            <a:ext cx="7609127" cy="2382494"/>
            <a:chOff x="2392917" y="3470311"/>
            <a:chExt cx="7609127" cy="2382494"/>
          </a:xfrm>
        </p:grpSpPr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71508C05-E8B9-40E7-7DD9-8FE54EA97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917" y="3470311"/>
              <a:ext cx="2310574" cy="2261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45A96D78-106B-5208-D652-56B4CB4F4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0626" y="3472617"/>
              <a:ext cx="2431418" cy="238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540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ff7e6e822f_11_9"/>
          <p:cNvSpPr/>
          <p:nvPr/>
        </p:nvSpPr>
        <p:spPr>
          <a:xfrm>
            <a:off x="374650" y="1845406"/>
            <a:ext cx="11442600" cy="4834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gff7e6e822f_11_9"/>
          <p:cNvSpPr/>
          <p:nvPr/>
        </p:nvSpPr>
        <p:spPr>
          <a:xfrm>
            <a:off x="374650" y="1137296"/>
            <a:ext cx="1273200" cy="367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CONTENTS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317" name="Google Shape;1317;gff7e6e822f_11_9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Logistic Regression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grpSp>
        <p:nvGrpSpPr>
          <p:cNvPr id="1318" name="Google Shape;1318;gff7e6e822f_11_9"/>
          <p:cNvGrpSpPr/>
          <p:nvPr/>
        </p:nvGrpSpPr>
        <p:grpSpPr>
          <a:xfrm>
            <a:off x="1197000" y="2347846"/>
            <a:ext cx="3626492" cy="1128934"/>
            <a:chOff x="1457300" y="2470326"/>
            <a:chExt cx="4355100" cy="1355751"/>
          </a:xfrm>
        </p:grpSpPr>
        <p:sp>
          <p:nvSpPr>
            <p:cNvPr id="1319" name="Google Shape;1319;gff7e6e822f_11_9"/>
            <p:cNvSpPr/>
            <p:nvPr/>
          </p:nvSpPr>
          <p:spPr>
            <a:xfrm>
              <a:off x="1457300" y="2470326"/>
              <a:ext cx="4355100" cy="135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0" name="Google Shape;1320;gff7e6e822f_11_9"/>
            <p:cNvSpPr/>
            <p:nvPr/>
          </p:nvSpPr>
          <p:spPr>
            <a:xfrm rot="-5400000" flipH="1">
              <a:off x="1078550" y="2856627"/>
              <a:ext cx="13482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1" name="Google Shape;1321;gff7e6e822f_11_9"/>
            <p:cNvSpPr/>
            <p:nvPr/>
          </p:nvSpPr>
          <p:spPr>
            <a:xfrm>
              <a:off x="2087930" y="2875939"/>
              <a:ext cx="35835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</a:rPr>
                <a:t>최적 하이퍼파라미터 탐색</a:t>
              </a:r>
              <a:endParaRPr sz="1200" b="1">
                <a:solidFill>
                  <a:srgbClr val="595959"/>
                </a:solidFill>
              </a:endParaRPr>
            </a:p>
          </p:txBody>
        </p:sp>
        <p:sp>
          <p:nvSpPr>
            <p:cNvPr id="1322" name="Google Shape;1322;gff7e6e822f_11_9"/>
            <p:cNvSpPr/>
            <p:nvPr/>
          </p:nvSpPr>
          <p:spPr>
            <a:xfrm>
              <a:off x="1536890" y="2976425"/>
              <a:ext cx="51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</a:rPr>
                <a:t>01</a:t>
              </a:r>
              <a:endParaRPr sz="1500">
                <a:solidFill>
                  <a:srgbClr val="FFFFFF"/>
                </a:solidFill>
              </a:endParaRPr>
            </a:p>
          </p:txBody>
        </p:sp>
      </p:grpSp>
      <p:pic>
        <p:nvPicPr>
          <p:cNvPr id="1323" name="Google Shape;1323;gff7e6e822f_11_9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gff7e6e822f_11_9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25" name="Google Shape;1325;gff7e6e822f_11_9"/>
          <p:cNvGrpSpPr/>
          <p:nvPr/>
        </p:nvGrpSpPr>
        <p:grpSpPr>
          <a:xfrm>
            <a:off x="4121979" y="3698233"/>
            <a:ext cx="4285542" cy="1128934"/>
            <a:chOff x="3756537" y="3500379"/>
            <a:chExt cx="4852289" cy="1355751"/>
          </a:xfrm>
        </p:grpSpPr>
        <p:sp>
          <p:nvSpPr>
            <p:cNvPr id="1326" name="Google Shape;1326;gff7e6e822f_11_9"/>
            <p:cNvSpPr/>
            <p:nvPr/>
          </p:nvSpPr>
          <p:spPr>
            <a:xfrm>
              <a:off x="3756537" y="3500379"/>
              <a:ext cx="4355100" cy="135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7" name="Google Shape;1327;gff7e6e822f_11_9"/>
            <p:cNvSpPr/>
            <p:nvPr/>
          </p:nvSpPr>
          <p:spPr>
            <a:xfrm rot="-5400000" flipH="1">
              <a:off x="3377787" y="3886679"/>
              <a:ext cx="13482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8" name="Google Shape;1328;gff7e6e822f_11_9"/>
            <p:cNvSpPr/>
            <p:nvPr/>
          </p:nvSpPr>
          <p:spPr>
            <a:xfrm>
              <a:off x="4426826" y="3930881"/>
              <a:ext cx="41820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b="1">
                  <a:solidFill>
                    <a:srgbClr val="595959"/>
                  </a:solidFill>
                </a:rPr>
                <a:t>피처 중요도 평가 및 이상치 제거</a:t>
              </a:r>
              <a:r>
                <a:rPr lang="en-US" sz="1600">
                  <a:solidFill>
                    <a:srgbClr val="595959"/>
                  </a:solidFill>
                </a:rPr>
                <a:t> </a:t>
              </a:r>
              <a:endParaRPr sz="16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595959"/>
                </a:solidFill>
              </a:endParaRPr>
            </a:p>
          </p:txBody>
        </p:sp>
        <p:sp>
          <p:nvSpPr>
            <p:cNvPr id="1329" name="Google Shape;1329;gff7e6e822f_11_9"/>
            <p:cNvSpPr/>
            <p:nvPr/>
          </p:nvSpPr>
          <p:spPr>
            <a:xfrm>
              <a:off x="3836127" y="4006493"/>
              <a:ext cx="59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</a:rPr>
                <a:t>0</a:t>
              </a:r>
              <a:r>
                <a:rPr lang="en-US" sz="1300" b="1">
                  <a:solidFill>
                    <a:srgbClr val="FFFFFF"/>
                  </a:solidFill>
                </a:rPr>
                <a:t>2</a:t>
              </a:r>
              <a:endParaRPr sz="1500">
                <a:solidFill>
                  <a:srgbClr val="FFFFFF"/>
                </a:solidFill>
              </a:endParaRPr>
            </a:p>
          </p:txBody>
        </p:sp>
      </p:grpSp>
      <p:grpSp>
        <p:nvGrpSpPr>
          <p:cNvPr id="1330" name="Google Shape;1330;gff7e6e822f_11_9"/>
          <p:cNvGrpSpPr/>
          <p:nvPr/>
        </p:nvGrpSpPr>
        <p:grpSpPr>
          <a:xfrm>
            <a:off x="7077800" y="5086008"/>
            <a:ext cx="3626492" cy="1128934"/>
            <a:chOff x="1457300" y="2470326"/>
            <a:chExt cx="4355100" cy="1355751"/>
          </a:xfrm>
        </p:grpSpPr>
        <p:sp>
          <p:nvSpPr>
            <p:cNvPr id="1331" name="Google Shape;1331;gff7e6e822f_11_9"/>
            <p:cNvSpPr/>
            <p:nvPr/>
          </p:nvSpPr>
          <p:spPr>
            <a:xfrm>
              <a:off x="1457300" y="2470326"/>
              <a:ext cx="4355100" cy="135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2" name="Google Shape;1332;gff7e6e822f_11_9"/>
            <p:cNvSpPr/>
            <p:nvPr/>
          </p:nvSpPr>
          <p:spPr>
            <a:xfrm rot="-5400000" flipH="1">
              <a:off x="1078550" y="2856627"/>
              <a:ext cx="13482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3" name="Google Shape;1333;gff7e6e822f_11_9"/>
            <p:cNvSpPr/>
            <p:nvPr/>
          </p:nvSpPr>
          <p:spPr>
            <a:xfrm>
              <a:off x="2121406" y="2882279"/>
              <a:ext cx="32769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595959"/>
                  </a:solidFill>
                </a:rPr>
                <a:t>스케일러 변경</a:t>
              </a:r>
              <a:endParaRPr b="1">
                <a:solidFill>
                  <a:srgbClr val="595959"/>
                </a:solidFill>
              </a:endParaRPr>
            </a:p>
          </p:txBody>
        </p:sp>
        <p:sp>
          <p:nvSpPr>
            <p:cNvPr id="1334" name="Google Shape;1334;gff7e6e822f_11_9"/>
            <p:cNvSpPr/>
            <p:nvPr/>
          </p:nvSpPr>
          <p:spPr>
            <a:xfrm>
              <a:off x="1536889" y="2976425"/>
              <a:ext cx="590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0</a:t>
              </a:r>
              <a:r>
                <a:rPr lang="en-US" sz="13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ff7e6e822f_12_45"/>
          <p:cNvSpPr/>
          <p:nvPr/>
        </p:nvSpPr>
        <p:spPr>
          <a:xfrm>
            <a:off x="374650" y="1854756"/>
            <a:ext cx="11442600" cy="4834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0" name="Google Shape;1340;gff7e6e822f_12_45"/>
          <p:cNvSpPr txBox="1"/>
          <p:nvPr/>
        </p:nvSpPr>
        <p:spPr>
          <a:xfrm>
            <a:off x="870050" y="2254350"/>
            <a:ext cx="53166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/>
              <a:t>선형회귀 방식을 기반으로 시그모이드 함수를 이용</a:t>
            </a:r>
            <a:endParaRPr sz="1600" b="1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/>
              <a:t>로지스틱 회귀 분류에서 사용하는 주요 파라미터</a:t>
            </a:r>
            <a:endParaRPr sz="1600"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solver : ibfgs(기본값), liblinear, newton-cg , sag, saga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 (CostFunction)  :  규제 강도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penalty : solver 값에 따라 L1, L2 규제</a:t>
            </a:r>
            <a:endParaRPr sz="1350" b="1">
              <a:solidFill>
                <a:schemeClr val="dk1"/>
              </a:solidFill>
            </a:endParaRPr>
          </a:p>
        </p:txBody>
      </p:sp>
      <p:sp>
        <p:nvSpPr>
          <p:cNvPr id="1341" name="Google Shape;1341;gff7e6e822f_12_45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42" name="Google Shape;1342;gff7e6e822f_12_45"/>
          <p:cNvGrpSpPr/>
          <p:nvPr/>
        </p:nvGrpSpPr>
        <p:grpSpPr>
          <a:xfrm>
            <a:off x="612618" y="1305148"/>
            <a:ext cx="3052007" cy="756009"/>
            <a:chOff x="374643" y="1305148"/>
            <a:chExt cx="3052007" cy="756009"/>
          </a:xfrm>
        </p:grpSpPr>
        <p:grpSp>
          <p:nvGrpSpPr>
            <p:cNvPr id="1343" name="Google Shape;1343;gff7e6e822f_12_45"/>
            <p:cNvGrpSpPr/>
            <p:nvPr/>
          </p:nvGrpSpPr>
          <p:grpSpPr>
            <a:xfrm>
              <a:off x="374643" y="1305148"/>
              <a:ext cx="3052007" cy="756009"/>
              <a:chOff x="5042330" y="2367448"/>
              <a:chExt cx="3052007" cy="756009"/>
            </a:xfrm>
          </p:grpSpPr>
          <p:sp>
            <p:nvSpPr>
              <p:cNvPr id="1344" name="Google Shape;1344;gff7e6e822f_12_45"/>
              <p:cNvSpPr/>
              <p:nvPr/>
            </p:nvSpPr>
            <p:spPr>
              <a:xfrm>
                <a:off x="5512188" y="2594075"/>
                <a:ext cx="18033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5" name="Google Shape;1345;gff7e6e822f_12_45"/>
              <p:cNvSpPr txBox="1"/>
              <p:nvPr/>
            </p:nvSpPr>
            <p:spPr>
              <a:xfrm>
                <a:off x="5962238" y="2594060"/>
                <a:ext cx="213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로지스틱 회귀</a:t>
                </a:r>
                <a:endParaRPr/>
              </a:p>
            </p:txBody>
          </p:sp>
          <p:grpSp>
            <p:nvGrpSpPr>
              <p:cNvPr id="1346" name="Google Shape;1346;gff7e6e822f_12_45"/>
              <p:cNvGrpSpPr/>
              <p:nvPr/>
            </p:nvGrpSpPr>
            <p:grpSpPr>
              <a:xfrm>
                <a:off x="5042330" y="2367448"/>
                <a:ext cx="1085601" cy="756009"/>
                <a:chOff x="540500" y="2056410"/>
                <a:chExt cx="1276427" cy="888900"/>
              </a:xfrm>
            </p:grpSpPr>
            <p:sp>
              <p:nvSpPr>
                <p:cNvPr id="1347" name="Google Shape;1347;gff7e6e822f_12_45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48" name="Google Shape;1348;gff7e6e822f_12_45"/>
                <p:cNvSpPr txBox="1"/>
                <p:nvPr/>
              </p:nvSpPr>
              <p:spPr>
                <a:xfrm>
                  <a:off x="1342027" y="234093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349" name="Google Shape;1349;gff7e6e822f_12_45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350" name="Google Shape;1350;gff7e6e822f_12_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4375" y="1458800"/>
              <a:ext cx="448675" cy="44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1" name="Google Shape;1351;gff7e6e822f_12_45"/>
          <p:cNvGrpSpPr/>
          <p:nvPr/>
        </p:nvGrpSpPr>
        <p:grpSpPr>
          <a:xfrm>
            <a:off x="6385350" y="1305200"/>
            <a:ext cx="3334231" cy="756009"/>
            <a:chOff x="374645" y="1305157"/>
            <a:chExt cx="3036917" cy="756009"/>
          </a:xfrm>
        </p:grpSpPr>
        <p:grpSp>
          <p:nvGrpSpPr>
            <p:cNvPr id="1352" name="Google Shape;1352;gff7e6e822f_12_45"/>
            <p:cNvGrpSpPr/>
            <p:nvPr/>
          </p:nvGrpSpPr>
          <p:grpSpPr>
            <a:xfrm>
              <a:off x="374645" y="1305157"/>
              <a:ext cx="3036917" cy="756009"/>
              <a:chOff x="5042333" y="2367457"/>
              <a:chExt cx="3036917" cy="756009"/>
            </a:xfrm>
          </p:grpSpPr>
          <p:sp>
            <p:nvSpPr>
              <p:cNvPr id="1353" name="Google Shape;1353;gff7e6e822f_12_45"/>
              <p:cNvSpPr/>
              <p:nvPr/>
            </p:nvSpPr>
            <p:spPr>
              <a:xfrm>
                <a:off x="5512187" y="2594075"/>
                <a:ext cx="14583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54" name="Google Shape;1354;gff7e6e822f_12_45"/>
              <p:cNvSpPr txBox="1"/>
              <p:nvPr/>
            </p:nvSpPr>
            <p:spPr>
              <a:xfrm>
                <a:off x="5947149" y="2594063"/>
                <a:ext cx="213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기본 모델링</a:t>
                </a:r>
                <a:endParaRPr/>
              </a:p>
            </p:txBody>
          </p:sp>
          <p:grpSp>
            <p:nvGrpSpPr>
              <p:cNvPr id="1355" name="Google Shape;1355;gff7e6e822f_12_45"/>
              <p:cNvGrpSpPr/>
              <p:nvPr/>
            </p:nvGrpSpPr>
            <p:grpSpPr>
              <a:xfrm>
                <a:off x="5042333" y="2367457"/>
                <a:ext cx="1085598" cy="756009"/>
                <a:chOff x="540503" y="2056420"/>
                <a:chExt cx="1276424" cy="888900"/>
              </a:xfrm>
            </p:grpSpPr>
            <p:sp>
              <p:nvSpPr>
                <p:cNvPr id="1356" name="Google Shape;1356;gff7e6e822f_12_45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57" name="Google Shape;1357;gff7e6e822f_12_45"/>
                <p:cNvSpPr txBox="1"/>
                <p:nvPr/>
              </p:nvSpPr>
              <p:spPr>
                <a:xfrm>
                  <a:off x="1342027" y="234093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358" name="Google Shape;1358;gff7e6e822f_12_45"/>
                <p:cNvSpPr/>
                <p:nvPr/>
              </p:nvSpPr>
              <p:spPr>
                <a:xfrm>
                  <a:off x="540503" y="2056420"/>
                  <a:ext cx="8097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359" name="Google Shape;1359;gff7e6e822f_12_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4375" y="1458800"/>
              <a:ext cx="448675" cy="448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60" name="Google Shape;1360;gff7e6e822f_12_45"/>
          <p:cNvCxnSpPr/>
          <p:nvPr/>
        </p:nvCxnSpPr>
        <p:spPr>
          <a:xfrm>
            <a:off x="6095950" y="1998550"/>
            <a:ext cx="0" cy="4392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361" name="Google Shape;1361;gff7e6e822f_12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275" y="2093200"/>
            <a:ext cx="4119025" cy="22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gff7e6e822f_12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275" y="3248125"/>
            <a:ext cx="4119025" cy="32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gff7e6e822f_12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025" y="3901000"/>
            <a:ext cx="5316676" cy="24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gff7e6e822f_12_45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Logistic Regression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365" name="Google Shape;1365;gff7e6e822f_12_45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ff7e6e822f_3_118"/>
          <p:cNvSpPr/>
          <p:nvPr/>
        </p:nvSpPr>
        <p:spPr>
          <a:xfrm>
            <a:off x="374650" y="1845406"/>
            <a:ext cx="11442600" cy="4834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1" name="Google Shape;1371;gff7e6e822f_3_118"/>
          <p:cNvSpPr txBox="1"/>
          <p:nvPr/>
        </p:nvSpPr>
        <p:spPr>
          <a:xfrm>
            <a:off x="5546775" y="2860875"/>
            <a:ext cx="63177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최적 파라미터 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>
                <a:solidFill>
                  <a:schemeClr val="dk1"/>
                </a:solidFill>
              </a:rPr>
              <a:t>GridSearchCV()를 통해 최적 파라미터 탐색</a:t>
            </a:r>
            <a:endParaRPr sz="1600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{'C' : 11, 'penalty':l1, 'solver' : 'liblinear'}, 최적 평균 정확도 0.762</a:t>
            </a:r>
            <a:endParaRPr>
              <a:solidFill>
                <a:schemeClr val="dk1"/>
              </a:solidFill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-US" sz="1350">
                <a:solidFill>
                  <a:schemeClr val="dk1"/>
                </a:solidFill>
              </a:rPr>
              <a:t>기본 모델에 비해 소폭 상승했음</a:t>
            </a:r>
            <a:endParaRPr sz="1350">
              <a:solidFill>
                <a:schemeClr val="dk1"/>
              </a:solidFill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○"/>
            </a:pPr>
            <a:r>
              <a:rPr lang="en-US" sz="1350" b="1">
                <a:solidFill>
                  <a:schemeClr val="dk1"/>
                </a:solidFill>
              </a:rPr>
              <a:t>로지스틱 회귀모델은 하이퍼파라미터의 최적화 보다는 데이터 전처리에 영향을 많이 받음</a:t>
            </a:r>
            <a:endParaRPr sz="1350" b="1">
              <a:solidFill>
                <a:schemeClr val="dk1"/>
              </a:solidFill>
            </a:endParaRPr>
          </a:p>
        </p:txBody>
      </p:sp>
      <p:pic>
        <p:nvPicPr>
          <p:cNvPr id="1372" name="Google Shape;1372;gff7e6e822f_3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75" y="2457813"/>
            <a:ext cx="46101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gff7e6e822f_3_118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74" name="Google Shape;1374;gff7e6e822f_3_118"/>
          <p:cNvGrpSpPr/>
          <p:nvPr/>
        </p:nvGrpSpPr>
        <p:grpSpPr>
          <a:xfrm>
            <a:off x="619257" y="1314552"/>
            <a:ext cx="3677954" cy="756009"/>
            <a:chOff x="374643" y="1305148"/>
            <a:chExt cx="3352738" cy="756009"/>
          </a:xfrm>
        </p:grpSpPr>
        <p:grpSp>
          <p:nvGrpSpPr>
            <p:cNvPr id="1375" name="Google Shape;1375;gff7e6e822f_3_118"/>
            <p:cNvGrpSpPr/>
            <p:nvPr/>
          </p:nvGrpSpPr>
          <p:grpSpPr>
            <a:xfrm>
              <a:off x="374643" y="1305148"/>
              <a:ext cx="3352738" cy="756009"/>
              <a:chOff x="5042330" y="2367448"/>
              <a:chExt cx="3352738" cy="756009"/>
            </a:xfrm>
          </p:grpSpPr>
          <p:sp>
            <p:nvSpPr>
              <p:cNvPr id="1376" name="Google Shape;1376;gff7e6e822f_3_118"/>
              <p:cNvSpPr/>
              <p:nvPr/>
            </p:nvSpPr>
            <p:spPr>
              <a:xfrm>
                <a:off x="5512187" y="2594075"/>
                <a:ext cx="26265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7" name="Google Shape;1377;gff7e6e822f_3_118"/>
              <p:cNvSpPr txBox="1"/>
              <p:nvPr/>
            </p:nvSpPr>
            <p:spPr>
              <a:xfrm>
                <a:off x="5897268" y="2594071"/>
                <a:ext cx="249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1. 최적 하이퍼파라미터 탐색</a:t>
                </a:r>
                <a:endParaRPr/>
              </a:p>
            </p:txBody>
          </p:sp>
          <p:grpSp>
            <p:nvGrpSpPr>
              <p:cNvPr id="1378" name="Google Shape;1378;gff7e6e822f_3_118"/>
              <p:cNvGrpSpPr/>
              <p:nvPr/>
            </p:nvGrpSpPr>
            <p:grpSpPr>
              <a:xfrm>
                <a:off x="5042330" y="2367448"/>
                <a:ext cx="1085601" cy="756009"/>
                <a:chOff x="540500" y="2056410"/>
                <a:chExt cx="1276427" cy="888900"/>
              </a:xfrm>
            </p:grpSpPr>
            <p:sp>
              <p:nvSpPr>
                <p:cNvPr id="1379" name="Google Shape;1379;gff7e6e822f_3_118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80" name="Google Shape;1380;gff7e6e822f_3_118"/>
                <p:cNvSpPr txBox="1"/>
                <p:nvPr/>
              </p:nvSpPr>
              <p:spPr>
                <a:xfrm>
                  <a:off x="1342027" y="234093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381" name="Google Shape;1381;gff7e6e822f_3_118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382" name="Google Shape;1382;gff7e6e822f_3_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4375" y="1458800"/>
              <a:ext cx="448675" cy="44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3" name="Google Shape;1383;gff7e6e822f_3_118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Logistic Regression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384" name="Google Shape;1384;gff7e6e822f_3_118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ff7e6e822f_3_142"/>
          <p:cNvSpPr/>
          <p:nvPr/>
        </p:nvSpPr>
        <p:spPr>
          <a:xfrm>
            <a:off x="374650" y="1549225"/>
            <a:ext cx="11442600" cy="51309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0" name="Google Shape;1390;gff7e6e822f_3_142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1" name="Google Shape;1391;gff7e6e822f_3_142"/>
          <p:cNvSpPr txBox="1"/>
          <p:nvPr/>
        </p:nvSpPr>
        <p:spPr>
          <a:xfrm>
            <a:off x="5239900" y="1980200"/>
            <a:ext cx="66741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/>
              <a:t>상관분석을 이용, 중요도 평가</a:t>
            </a:r>
            <a:endParaRPr sz="1600"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낮은 순위의 피처들을 </a:t>
            </a:r>
            <a:r>
              <a:rPr lang="en-US">
                <a:solidFill>
                  <a:schemeClr val="dk1"/>
                </a:solidFill>
              </a:rPr>
              <a:t>0개~10개까지 </a:t>
            </a:r>
            <a:r>
              <a:rPr lang="en-US"/>
              <a:t>삭제 후 모델링 진행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삭제 컬럼수가 늘어날수록 재현율은 향상되지만 정확도가 낮아지는 경향을 보임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b="1"/>
              <a:t>2개의 컬럼을 삭제했을 때 정확도, 정밀도, 재현율이 가장 균형있는 모습을 보임</a:t>
            </a:r>
            <a:endParaRPr b="1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이상치 제거</a:t>
            </a:r>
            <a:endParaRPr sz="1600" b="1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높은 순위의 컬럼에 순차적으로 이상치 제거 적용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이상치 제거를 적용한 컬럼수가 늘어날수록 정확도가 개선됨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중요도 상위 1개 컬럼의 이상치를 제거한 모델을 선택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</p:txBody>
      </p:sp>
      <p:graphicFrame>
        <p:nvGraphicFramePr>
          <p:cNvPr id="1392" name="Google Shape;1392;gff7e6e822f_3_142"/>
          <p:cNvGraphicFramePr/>
          <p:nvPr/>
        </p:nvGraphicFramePr>
        <p:xfrm>
          <a:off x="5401750" y="491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{F082453F-415D-4225-B6AE-4E70D4995BC2}</a:tableStyleId>
              </a:tblPr>
              <a:tblGrid>
                <a:gridCol w="228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9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정확도</a:t>
                      </a:r>
                      <a:endParaRPr sz="10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정밀도</a:t>
                      </a:r>
                      <a:endParaRPr sz="10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재현율</a:t>
                      </a:r>
                      <a:endParaRPr sz="10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F1 score</a:t>
                      </a:r>
                      <a:endParaRPr sz="10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AUC </a:t>
                      </a:r>
                      <a:endParaRPr sz="10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2. 최적 하이퍼 파라미터</a:t>
                      </a:r>
                      <a:endParaRPr sz="10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0.7488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0.6486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0.6941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0.6706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0.8338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4. 피처 중요도 평가후 컬럼제거</a:t>
                      </a:r>
                      <a:endParaRPr sz="10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0.7491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0.6487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0.6953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0.6712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0.8338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/>
                        <a:t>6. 컬럼제거 후 이상치 제거함수 적용</a:t>
                      </a:r>
                      <a:endParaRPr sz="10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0.7558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0.6519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0.6810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0.6661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/>
                        <a:t>0.8412</a:t>
                      </a:r>
                      <a:endParaRPr sz="10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93" name="Google Shape;1393;gff7e6e822f_3_142"/>
          <p:cNvGrpSpPr/>
          <p:nvPr/>
        </p:nvGrpSpPr>
        <p:grpSpPr>
          <a:xfrm>
            <a:off x="583524" y="979550"/>
            <a:ext cx="4291259" cy="756009"/>
            <a:chOff x="374649" y="1305157"/>
            <a:chExt cx="3717951" cy="756009"/>
          </a:xfrm>
        </p:grpSpPr>
        <p:grpSp>
          <p:nvGrpSpPr>
            <p:cNvPr id="1394" name="Google Shape;1394;gff7e6e822f_3_142"/>
            <p:cNvGrpSpPr/>
            <p:nvPr/>
          </p:nvGrpSpPr>
          <p:grpSpPr>
            <a:xfrm>
              <a:off x="374649" y="1305157"/>
              <a:ext cx="3717951" cy="756009"/>
              <a:chOff x="5042337" y="2367457"/>
              <a:chExt cx="3717951" cy="756009"/>
            </a:xfrm>
          </p:grpSpPr>
          <p:sp>
            <p:nvSpPr>
              <p:cNvPr id="1395" name="Google Shape;1395;gff7e6e822f_3_142"/>
              <p:cNvSpPr/>
              <p:nvPr/>
            </p:nvSpPr>
            <p:spPr>
              <a:xfrm>
                <a:off x="5512188" y="2594075"/>
                <a:ext cx="30288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6" name="Google Shape;1396;gff7e6e822f_3_142"/>
              <p:cNvSpPr txBox="1"/>
              <p:nvPr/>
            </p:nvSpPr>
            <p:spPr>
              <a:xfrm>
                <a:off x="5914488" y="2594075"/>
                <a:ext cx="2845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2. 피처 중요도 평가 및 이상치 제거</a:t>
                </a:r>
                <a:endParaRPr/>
              </a:p>
            </p:txBody>
          </p:sp>
          <p:grpSp>
            <p:nvGrpSpPr>
              <p:cNvPr id="1397" name="Google Shape;1397;gff7e6e822f_3_142"/>
              <p:cNvGrpSpPr/>
              <p:nvPr/>
            </p:nvGrpSpPr>
            <p:grpSpPr>
              <a:xfrm>
                <a:off x="5042337" y="2367457"/>
                <a:ext cx="1059482" cy="756009"/>
                <a:chOff x="540508" y="2056420"/>
                <a:chExt cx="1245716" cy="888900"/>
              </a:xfrm>
            </p:grpSpPr>
            <p:sp>
              <p:nvSpPr>
                <p:cNvPr id="1398" name="Google Shape;1398;gff7e6e822f_3_142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399" name="Google Shape;1399;gff7e6e822f_3_142"/>
                <p:cNvSpPr txBox="1"/>
                <p:nvPr/>
              </p:nvSpPr>
              <p:spPr>
                <a:xfrm>
                  <a:off x="1311324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400" name="Google Shape;1400;gff7e6e822f_3_142"/>
                <p:cNvSpPr/>
                <p:nvPr/>
              </p:nvSpPr>
              <p:spPr>
                <a:xfrm>
                  <a:off x="540508" y="2056420"/>
                  <a:ext cx="7701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401" name="Google Shape;1401;gff7e6e822f_3_1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4375" y="1458800"/>
              <a:ext cx="388753" cy="448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2" name="Google Shape;1402;gff7e6e822f_3_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25" y="2457800"/>
            <a:ext cx="4610100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gff7e6e822f_3_142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Logistic Regression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404" name="Google Shape;1404;gff7e6e822f_3_142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ff7e6e822f_3_166"/>
          <p:cNvSpPr/>
          <p:nvPr/>
        </p:nvSpPr>
        <p:spPr>
          <a:xfrm>
            <a:off x="374650" y="1845406"/>
            <a:ext cx="11442600" cy="4834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0" name="Google Shape;1410;gff7e6e822f_3_166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1" name="Google Shape;1411;gff7e6e822f_3_166"/>
          <p:cNvSpPr txBox="1"/>
          <p:nvPr/>
        </p:nvSpPr>
        <p:spPr>
          <a:xfrm>
            <a:off x="5237650" y="2457788"/>
            <a:ext cx="66741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/>
              <a:t>스케일러 변경</a:t>
            </a:r>
            <a:endParaRPr sz="1600" b="1"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연속형 변수인 피처에 정규화 함수를 달리 적용함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Standard Scaler, Min Max Scaler, log Scaler를 각각 적용함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중요도 상위 1개 컬럼에 이상치 제거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중요도 하위 2개 컬럼 삭제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log Scaler를 적용했을때  평가지표의 가장 큰 개선을 보임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log Scaler를 사용한 모델을 최종 모델로 선택함</a:t>
            </a:r>
            <a:endParaRPr/>
          </a:p>
        </p:txBody>
      </p:sp>
      <p:pic>
        <p:nvPicPr>
          <p:cNvPr id="1412" name="Google Shape;1412;gff7e6e822f_3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50" y="2460338"/>
            <a:ext cx="4610100" cy="3609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3" name="Google Shape;1413;gff7e6e822f_3_166"/>
          <p:cNvGraphicFramePr/>
          <p:nvPr/>
        </p:nvGraphicFramePr>
        <p:xfrm>
          <a:off x="5401750" y="484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{F082453F-415D-4225-B6AE-4E70D4995BC2}</a:tableStyleId>
              </a:tblPr>
              <a:tblGrid>
                <a:gridCol w="222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1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5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/>
                        <a:t>정확도</a:t>
                      </a:r>
                      <a:endParaRPr sz="11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/>
                        <a:t>정밀도</a:t>
                      </a:r>
                      <a:endParaRPr sz="11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/>
                        <a:t>재현율</a:t>
                      </a:r>
                      <a:endParaRPr sz="11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/>
                        <a:t>F1 score</a:t>
                      </a:r>
                      <a:endParaRPr sz="11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/>
                        <a:t>AUC score</a:t>
                      </a:r>
                      <a:endParaRPr sz="11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/>
                        <a:t>7-1 MinMaxScaler()</a:t>
                      </a:r>
                      <a:endParaRPr sz="11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0.7529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0.6468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0.6813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0.6636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0.8390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/>
                        <a:t>7-2 StandardScaler()</a:t>
                      </a:r>
                      <a:endParaRPr sz="11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0.7531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0.6470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0.6835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0.6648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0.8388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/>
                        <a:t>7-3 log Scaler</a:t>
                      </a:r>
                      <a:endParaRPr sz="1150" b="1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0.7586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0.6614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0.6914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0.6789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/>
                        <a:t>0.8429</a:t>
                      </a:r>
                      <a:endParaRPr sz="1150"/>
                    </a:p>
                  </a:txBody>
                  <a:tcPr marL="38100" marR="38100" marT="38100" marB="381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14" name="Google Shape;1414;gff7e6e822f_3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50" y="2460338"/>
            <a:ext cx="4610100" cy="3609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5" name="Google Shape;1415;gff7e6e822f_3_166"/>
          <p:cNvGrpSpPr/>
          <p:nvPr/>
        </p:nvGrpSpPr>
        <p:grpSpPr>
          <a:xfrm>
            <a:off x="603275" y="1305200"/>
            <a:ext cx="2899683" cy="756009"/>
            <a:chOff x="374647" y="1305157"/>
            <a:chExt cx="2678691" cy="756009"/>
          </a:xfrm>
        </p:grpSpPr>
        <p:grpSp>
          <p:nvGrpSpPr>
            <p:cNvPr id="1416" name="Google Shape;1416;gff7e6e822f_3_166"/>
            <p:cNvGrpSpPr/>
            <p:nvPr/>
          </p:nvGrpSpPr>
          <p:grpSpPr>
            <a:xfrm>
              <a:off x="374647" y="1305157"/>
              <a:ext cx="2678691" cy="756009"/>
              <a:chOff x="5042335" y="2367457"/>
              <a:chExt cx="2678691" cy="756009"/>
            </a:xfrm>
          </p:grpSpPr>
          <p:sp>
            <p:nvSpPr>
              <p:cNvPr id="1417" name="Google Shape;1417;gff7e6e822f_3_166"/>
              <p:cNvSpPr/>
              <p:nvPr/>
            </p:nvSpPr>
            <p:spPr>
              <a:xfrm>
                <a:off x="5512188" y="2594075"/>
                <a:ext cx="18312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8" name="Google Shape;1418;gff7e6e822f_3_166"/>
              <p:cNvSpPr txBox="1"/>
              <p:nvPr/>
            </p:nvSpPr>
            <p:spPr>
              <a:xfrm>
                <a:off x="5950725" y="2594082"/>
                <a:ext cx="1770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3. 스케일러 변경</a:t>
                </a:r>
                <a:endParaRPr/>
              </a:p>
            </p:txBody>
          </p:sp>
          <p:grpSp>
            <p:nvGrpSpPr>
              <p:cNvPr id="1419" name="Google Shape;1419;gff7e6e822f_3_166"/>
              <p:cNvGrpSpPr/>
              <p:nvPr/>
            </p:nvGrpSpPr>
            <p:grpSpPr>
              <a:xfrm>
                <a:off x="5042335" y="2367457"/>
                <a:ext cx="1059484" cy="756009"/>
                <a:chOff x="540505" y="2056420"/>
                <a:chExt cx="1245719" cy="888900"/>
              </a:xfrm>
            </p:grpSpPr>
            <p:sp>
              <p:nvSpPr>
                <p:cNvPr id="1420" name="Google Shape;1420;gff7e6e822f_3_166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21" name="Google Shape;1421;gff7e6e822f_3_166"/>
                <p:cNvSpPr txBox="1"/>
                <p:nvPr/>
              </p:nvSpPr>
              <p:spPr>
                <a:xfrm>
                  <a:off x="1311324" y="234096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422" name="Google Shape;1422;gff7e6e822f_3_166"/>
                <p:cNvSpPr/>
                <p:nvPr/>
              </p:nvSpPr>
              <p:spPr>
                <a:xfrm>
                  <a:off x="540505" y="2056420"/>
                  <a:ext cx="8211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423" name="Google Shape;1423;gff7e6e822f_3_1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375" y="1458800"/>
              <a:ext cx="414503" cy="448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4" name="Google Shape;1424;gff7e6e822f_3_166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Logistic Regression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425" name="Google Shape;1425;gff7e6e822f_3_166"/>
          <p:cNvPicPr preferRelativeResize="0"/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ff7e6e822f_3_0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ç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31" name="Google Shape;1431;gff7e6e822f_3_0"/>
          <p:cNvGrpSpPr/>
          <p:nvPr/>
        </p:nvGrpSpPr>
        <p:grpSpPr>
          <a:xfrm>
            <a:off x="374650" y="0"/>
            <a:ext cx="11442600" cy="756066"/>
            <a:chOff x="374650" y="0"/>
            <a:chExt cx="11442600" cy="756066"/>
          </a:xfrm>
        </p:grpSpPr>
        <p:sp>
          <p:nvSpPr>
            <p:cNvPr id="1432" name="Google Shape;1432;gff7e6e822f_3_0"/>
            <p:cNvSpPr/>
            <p:nvPr/>
          </p:nvSpPr>
          <p:spPr>
            <a:xfrm>
              <a:off x="374650" y="0"/>
              <a:ext cx="11442600" cy="756000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</a:rPr>
                <a:t>Logistic Regression</a:t>
              </a:r>
              <a:endParaRPr sz="2000">
                <a:solidFill>
                  <a:srgbClr val="FFFFFF"/>
                </a:solidFill>
              </a:endParaRPr>
            </a:p>
          </p:txBody>
        </p:sp>
        <p:sp>
          <p:nvSpPr>
            <p:cNvPr id="1433" name="Google Shape;1433;gff7e6e822f_3_0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4" name="Google Shape;1434;gff7e6e822f_3_0"/>
            <p:cNvSpPr/>
            <p:nvPr/>
          </p:nvSpPr>
          <p:spPr>
            <a:xfrm>
              <a:off x="555503" y="429542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5" name="Google Shape;1435;gff7e6e822f_3_0"/>
            <p:cNvSpPr/>
            <p:nvPr/>
          </p:nvSpPr>
          <p:spPr>
            <a:xfrm>
              <a:off x="645624" y="539839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6" name="Google Shape;1436;gff7e6e822f_3_0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7" name="Google Shape;1437;gff7e6e822f_3_0"/>
            <p:cNvSpPr/>
            <p:nvPr/>
          </p:nvSpPr>
          <p:spPr>
            <a:xfrm>
              <a:off x="813252" y="422336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38" name="Google Shape;1438;gff7e6e822f_3_0"/>
          <p:cNvSpPr txBox="1"/>
          <p:nvPr/>
        </p:nvSpPr>
        <p:spPr>
          <a:xfrm>
            <a:off x="5146126" y="2219189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gff7e6e822f_3_0"/>
          <p:cNvSpPr txBox="1"/>
          <p:nvPr/>
        </p:nvSpPr>
        <p:spPr>
          <a:xfrm>
            <a:off x="6570199" y="3305639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0" name="Google Shape;1440;gff7e6e822f_3_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gff7e6e822f_3_0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42" name="Google Shape;1442;gff7e6e822f_3_0"/>
          <p:cNvGrpSpPr/>
          <p:nvPr/>
        </p:nvGrpSpPr>
        <p:grpSpPr>
          <a:xfrm>
            <a:off x="878625" y="1176875"/>
            <a:ext cx="4610200" cy="4917050"/>
            <a:chOff x="6813425" y="1133150"/>
            <a:chExt cx="4610200" cy="4917050"/>
          </a:xfrm>
        </p:grpSpPr>
        <p:pic>
          <p:nvPicPr>
            <p:cNvPr id="1443" name="Google Shape;1443;gff7e6e822f_3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3425" y="1133150"/>
              <a:ext cx="4610100" cy="360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4" name="Google Shape;1444;gff7e6e822f_3_0"/>
            <p:cNvSpPr txBox="1"/>
            <p:nvPr/>
          </p:nvSpPr>
          <p:spPr>
            <a:xfrm>
              <a:off x="7039725" y="4680400"/>
              <a:ext cx="4383900" cy="136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-US">
                  <a:solidFill>
                    <a:schemeClr val="dk1"/>
                  </a:solidFill>
                </a:rPr>
                <a:t>중요도 상위 1개 컬럼에 이상치 제거</a:t>
              </a:r>
              <a:endParaRPr>
                <a:solidFill>
                  <a:schemeClr val="dk1"/>
                </a:solidFill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-US">
                  <a:solidFill>
                    <a:schemeClr val="dk1"/>
                  </a:solidFill>
                </a:rPr>
                <a:t>중요도 하위 2개 컬럼 삭제</a:t>
              </a:r>
              <a:endParaRPr>
                <a:solidFill>
                  <a:schemeClr val="dk1"/>
                </a:solidFill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-US">
                  <a:solidFill>
                    <a:schemeClr val="dk1"/>
                  </a:solidFill>
                </a:rPr>
                <a:t>log Scale 적용</a:t>
              </a:r>
              <a:endParaRPr>
                <a:solidFill>
                  <a:schemeClr val="dk1"/>
                </a:solidFill>
              </a:endParaRPr>
            </a:p>
            <a:p>
              <a:pPr marL="457200" lvl="0" indent="-3175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-US">
                  <a:solidFill>
                    <a:schemeClr val="dk1"/>
                  </a:solidFill>
                </a:rPr>
                <a:t>최적 하이퍼파라미터 적용</a:t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445" name="Google Shape;1445;gff7e6e822f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763" y="2243275"/>
            <a:ext cx="47529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60b885278f_0_255"/>
          <p:cNvSpPr/>
          <p:nvPr/>
        </p:nvSpPr>
        <p:spPr>
          <a:xfrm>
            <a:off x="374650" y="1845406"/>
            <a:ext cx="11442600" cy="4834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1" name="Google Shape;1451;g160b885278f_0_255"/>
          <p:cNvSpPr/>
          <p:nvPr/>
        </p:nvSpPr>
        <p:spPr>
          <a:xfrm>
            <a:off x="374650" y="1137296"/>
            <a:ext cx="1273200" cy="367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</a:rPr>
              <a:t>CONTENTS</a:t>
            </a:r>
            <a:endParaRPr sz="12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452" name="Google Shape;1452;g160b885278f_0_255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Support Vector Machine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453" name="Google Shape;1453;g160b885278f_0_255"/>
          <p:cNvSpPr/>
          <p:nvPr/>
        </p:nvSpPr>
        <p:spPr>
          <a:xfrm>
            <a:off x="1457300" y="2470326"/>
            <a:ext cx="4355100" cy="1350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4" name="Google Shape;1454;g160b885278f_0_255"/>
          <p:cNvSpPr/>
          <p:nvPr/>
        </p:nvSpPr>
        <p:spPr>
          <a:xfrm rot="-5400000" flipH="1">
            <a:off x="1078550" y="2856627"/>
            <a:ext cx="1348200" cy="59070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5" name="Google Shape;1455;g160b885278f_0_255"/>
          <p:cNvSpPr/>
          <p:nvPr/>
        </p:nvSpPr>
        <p:spPr>
          <a:xfrm>
            <a:off x="2152250" y="2882279"/>
            <a:ext cx="32769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595959"/>
                </a:solidFill>
              </a:rPr>
              <a:t>서포트 벡터 머신 소개</a:t>
            </a:r>
            <a:endParaRPr sz="1200" b="1">
              <a:solidFill>
                <a:srgbClr val="595959"/>
              </a:solidFill>
            </a:endParaRPr>
          </a:p>
        </p:txBody>
      </p:sp>
      <p:sp>
        <p:nvSpPr>
          <p:cNvPr id="1456" name="Google Shape;1456;g160b885278f_0_255"/>
          <p:cNvSpPr/>
          <p:nvPr/>
        </p:nvSpPr>
        <p:spPr>
          <a:xfrm>
            <a:off x="1536892" y="2961129"/>
            <a:ext cx="42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</a:rPr>
              <a:t>01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1457" name="Google Shape;1457;g160b885278f_0_255"/>
          <p:cNvGrpSpPr/>
          <p:nvPr/>
        </p:nvGrpSpPr>
        <p:grpSpPr>
          <a:xfrm>
            <a:off x="1457300" y="4602738"/>
            <a:ext cx="4355100" cy="1350556"/>
            <a:chOff x="1457288" y="3943468"/>
            <a:chExt cx="4355100" cy="1066200"/>
          </a:xfrm>
        </p:grpSpPr>
        <p:grpSp>
          <p:nvGrpSpPr>
            <p:cNvPr id="1458" name="Google Shape;1458;g160b885278f_0_255"/>
            <p:cNvGrpSpPr/>
            <p:nvPr/>
          </p:nvGrpSpPr>
          <p:grpSpPr>
            <a:xfrm>
              <a:off x="1457288" y="3943468"/>
              <a:ext cx="4355100" cy="1066200"/>
              <a:chOff x="1457288" y="3943468"/>
              <a:chExt cx="4355100" cy="1066200"/>
            </a:xfrm>
          </p:grpSpPr>
          <p:sp>
            <p:nvSpPr>
              <p:cNvPr id="1459" name="Google Shape;1459;g160b885278f_0_255"/>
              <p:cNvSpPr/>
              <p:nvPr/>
            </p:nvSpPr>
            <p:spPr>
              <a:xfrm>
                <a:off x="1457288" y="3943468"/>
                <a:ext cx="4355100" cy="10662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0" name="Google Shape;1460;g160b885278f_0_255"/>
              <p:cNvSpPr/>
              <p:nvPr/>
            </p:nvSpPr>
            <p:spPr>
              <a:xfrm rot="-5400000" flipH="1">
                <a:off x="1223438" y="4184865"/>
                <a:ext cx="1058400" cy="590700"/>
              </a:xfrm>
              <a:prstGeom prst="round2SameRect">
                <a:avLst>
                  <a:gd name="adj1" fmla="val 32796"/>
                  <a:gd name="adj2" fmla="val 0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1" name="Google Shape;1461;g160b885278f_0_255"/>
              <p:cNvSpPr/>
              <p:nvPr/>
            </p:nvSpPr>
            <p:spPr>
              <a:xfrm>
                <a:off x="1839038" y="4293166"/>
                <a:ext cx="3903300" cy="37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rgbClr val="595959"/>
                    </a:solidFill>
                  </a:rPr>
                  <a:t>하이퍼 파라미터탐색 및 모델링</a:t>
                </a:r>
                <a:endParaRPr sz="1800"/>
              </a:p>
            </p:txBody>
          </p:sp>
        </p:grpSp>
        <p:sp>
          <p:nvSpPr>
            <p:cNvPr id="1462" name="Google Shape;1462;g160b885278f_0_255"/>
            <p:cNvSpPr/>
            <p:nvPr/>
          </p:nvSpPr>
          <p:spPr>
            <a:xfrm>
              <a:off x="1536892" y="4358075"/>
              <a:ext cx="42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03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463" name="Google Shape;1463;g160b885278f_0_255"/>
          <p:cNvGrpSpPr/>
          <p:nvPr/>
        </p:nvGrpSpPr>
        <p:grpSpPr>
          <a:xfrm>
            <a:off x="6528839" y="2470223"/>
            <a:ext cx="4438718" cy="1350556"/>
            <a:chOff x="6528928" y="2470322"/>
            <a:chExt cx="4355100" cy="1066200"/>
          </a:xfrm>
        </p:grpSpPr>
        <p:sp>
          <p:nvSpPr>
            <p:cNvPr id="1464" name="Google Shape;1464;g160b885278f_0_255"/>
            <p:cNvSpPr/>
            <p:nvPr/>
          </p:nvSpPr>
          <p:spPr>
            <a:xfrm>
              <a:off x="6528928" y="2470322"/>
              <a:ext cx="4355100" cy="106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5" name="Google Shape;1465;g160b885278f_0_255"/>
            <p:cNvSpPr/>
            <p:nvPr/>
          </p:nvSpPr>
          <p:spPr>
            <a:xfrm rot="-5400000" flipH="1">
              <a:off x="6295078" y="2711719"/>
              <a:ext cx="10584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6" name="Google Shape;1466;g160b885278f_0_255"/>
            <p:cNvSpPr/>
            <p:nvPr/>
          </p:nvSpPr>
          <p:spPr>
            <a:xfrm>
              <a:off x="7822576" y="2846518"/>
              <a:ext cx="20442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</a:rPr>
                <a:t>기본 모델링</a:t>
              </a:r>
              <a:endParaRPr sz="1800" b="1">
                <a:solidFill>
                  <a:srgbClr val="595959"/>
                </a:solidFill>
              </a:endParaRPr>
            </a:p>
          </p:txBody>
        </p:sp>
        <p:sp>
          <p:nvSpPr>
            <p:cNvPr id="1467" name="Google Shape;1467;g160b885278f_0_255"/>
            <p:cNvSpPr/>
            <p:nvPr/>
          </p:nvSpPr>
          <p:spPr>
            <a:xfrm>
              <a:off x="6608532" y="2884929"/>
              <a:ext cx="42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02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1468" name="Google Shape;1468;g160b885278f_0_255"/>
          <p:cNvGrpSpPr/>
          <p:nvPr/>
        </p:nvGrpSpPr>
        <p:grpSpPr>
          <a:xfrm>
            <a:off x="6528839" y="4589811"/>
            <a:ext cx="4438718" cy="1350556"/>
            <a:chOff x="6528928" y="3943468"/>
            <a:chExt cx="4355100" cy="1066200"/>
          </a:xfrm>
        </p:grpSpPr>
        <p:sp>
          <p:nvSpPr>
            <p:cNvPr id="1469" name="Google Shape;1469;g160b885278f_0_255"/>
            <p:cNvSpPr/>
            <p:nvPr/>
          </p:nvSpPr>
          <p:spPr>
            <a:xfrm>
              <a:off x="6528928" y="3943468"/>
              <a:ext cx="4355100" cy="10662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0" name="Google Shape;1470;g160b885278f_0_255"/>
            <p:cNvSpPr/>
            <p:nvPr/>
          </p:nvSpPr>
          <p:spPr>
            <a:xfrm rot="-5400000" flipH="1">
              <a:off x="6295078" y="4184865"/>
              <a:ext cx="1058400" cy="590700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1" name="Google Shape;1471;g160b885278f_0_255"/>
            <p:cNvSpPr/>
            <p:nvPr/>
          </p:nvSpPr>
          <p:spPr>
            <a:xfrm>
              <a:off x="7506224" y="4299730"/>
              <a:ext cx="2857200" cy="37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595959"/>
                  </a:solidFill>
                </a:rPr>
                <a:t>시각화 및 최종모델 선정</a:t>
              </a:r>
              <a:endParaRPr sz="1800"/>
            </a:p>
          </p:txBody>
        </p:sp>
        <p:sp>
          <p:nvSpPr>
            <p:cNvPr id="1472" name="Google Shape;1472;g160b885278f_0_255"/>
            <p:cNvSpPr/>
            <p:nvPr/>
          </p:nvSpPr>
          <p:spPr>
            <a:xfrm>
              <a:off x="6608525" y="4358075"/>
              <a:ext cx="511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04</a:t>
              </a:r>
              <a:endParaRPr sz="1800">
                <a:solidFill>
                  <a:srgbClr val="FFFFFF"/>
                </a:solidFill>
              </a:endParaRPr>
            </a:p>
          </p:txBody>
        </p:sp>
      </p:grpSp>
      <p:pic>
        <p:nvPicPr>
          <p:cNvPr id="1473" name="Google Shape;1473;g160b885278f_0_25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160b885278f_0_255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ff7e6e822f_12_85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0" name="Google Shape;1480;gff7e6e822f_12_85"/>
          <p:cNvSpPr/>
          <p:nvPr/>
        </p:nvSpPr>
        <p:spPr>
          <a:xfrm>
            <a:off x="6015950" y="1169675"/>
            <a:ext cx="5692200" cy="5304000"/>
          </a:xfrm>
          <a:prstGeom prst="roundRect">
            <a:avLst>
              <a:gd name="adj" fmla="val 4761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1" name="Google Shape;1481;gff7e6e822f_12_85"/>
          <p:cNvSpPr/>
          <p:nvPr/>
        </p:nvSpPr>
        <p:spPr>
          <a:xfrm>
            <a:off x="566975" y="1929900"/>
            <a:ext cx="5167500" cy="3734100"/>
          </a:xfrm>
          <a:prstGeom prst="roundRect">
            <a:avLst>
              <a:gd name="adj" fmla="val 4761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gff7e6e822f_12_85"/>
          <p:cNvSpPr/>
          <p:nvPr/>
        </p:nvSpPr>
        <p:spPr>
          <a:xfrm flipH="1">
            <a:off x="566975" y="1876050"/>
            <a:ext cx="5167500" cy="698620"/>
          </a:xfrm>
          <a:prstGeom prst="round2SameRect">
            <a:avLst>
              <a:gd name="adj1" fmla="val 29997"/>
              <a:gd name="adj2" fmla="val 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gff7e6e822f_12_85"/>
          <p:cNvSpPr/>
          <p:nvPr/>
        </p:nvSpPr>
        <p:spPr>
          <a:xfrm>
            <a:off x="1608288" y="1976136"/>
            <a:ext cx="32769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Support Vector Machine</a:t>
            </a:r>
            <a:endParaRPr sz="13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gff7e6e822f_12_85"/>
          <p:cNvSpPr txBox="1"/>
          <p:nvPr/>
        </p:nvSpPr>
        <p:spPr>
          <a:xfrm>
            <a:off x="489125" y="2769150"/>
            <a:ext cx="5323200" cy="24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결정경계 또는 초평면을 정의하는 모델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새로운 점이 나타나면 경계의 어느쪽에 속하는지 분류를 수행</a:t>
            </a:r>
            <a:endParaRPr sz="130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/>
              <a:t>sklearn 라이브러리의 SVM() 함수를 사용</a:t>
            </a:r>
            <a:endParaRPr sz="13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Kenal : 주어진 데이터를 공간상에 분류하는 함수를 지정</a:t>
            </a:r>
            <a:endParaRPr sz="13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C : 서포트 벡터와 결정경계의 마진을 설정</a:t>
            </a:r>
            <a:endParaRPr sz="1300"/>
          </a:p>
          <a:p>
            <a:pPr marL="91440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US" sz="1300"/>
              <a:t>gamma : 비선형 커널에서 결정경계의 곡률을 설정</a:t>
            </a:r>
            <a:endParaRPr sz="1300"/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300"/>
              <a:t>C와 gamma를 높게 설정할수록 오류허용이 줄어듦</a:t>
            </a:r>
            <a:endParaRPr sz="1300"/>
          </a:p>
          <a:p>
            <a:pPr marL="1371600" lvl="2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300"/>
              <a:t>과적합의 가능성이 있어 하이퍼파라미터 조정에 유의 </a:t>
            </a:r>
            <a:endParaRPr sz="1300"/>
          </a:p>
        </p:txBody>
      </p:sp>
      <p:sp>
        <p:nvSpPr>
          <p:cNvPr id="1485" name="Google Shape;1485;gff7e6e822f_12_85"/>
          <p:cNvSpPr txBox="1"/>
          <p:nvPr/>
        </p:nvSpPr>
        <p:spPr>
          <a:xfrm>
            <a:off x="6184125" y="1244550"/>
            <a:ext cx="22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장점</a:t>
            </a:r>
            <a:endParaRPr/>
          </a:p>
        </p:txBody>
      </p:sp>
      <p:sp>
        <p:nvSpPr>
          <p:cNvPr id="1486" name="Google Shape;1486;gff7e6e822f_12_85"/>
          <p:cNvSpPr txBox="1"/>
          <p:nvPr/>
        </p:nvSpPr>
        <p:spPr>
          <a:xfrm>
            <a:off x="6067275" y="1568550"/>
            <a:ext cx="2353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회귀, 분류에 모두 적용 가능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라벨을 직접 추정해 </a:t>
            </a:r>
            <a:endParaRPr sz="12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조건부 확률 예측모형 중 예측력이 높음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과적합의 가능성이 낮음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이상치의 영향력이 적음</a:t>
            </a:r>
            <a:endParaRPr sz="1200"/>
          </a:p>
        </p:txBody>
      </p:sp>
      <p:sp>
        <p:nvSpPr>
          <p:cNvPr id="1487" name="Google Shape;1487;gff7e6e822f_12_85"/>
          <p:cNvSpPr txBox="1"/>
          <p:nvPr/>
        </p:nvSpPr>
        <p:spPr>
          <a:xfrm>
            <a:off x="9103275" y="1244550"/>
            <a:ext cx="22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단점</a:t>
            </a:r>
            <a:endParaRPr/>
          </a:p>
        </p:txBody>
      </p:sp>
      <p:sp>
        <p:nvSpPr>
          <p:cNvPr id="1488" name="Google Shape;1488;gff7e6e822f_12_85"/>
          <p:cNvSpPr txBox="1"/>
          <p:nvPr/>
        </p:nvSpPr>
        <p:spPr>
          <a:xfrm>
            <a:off x="8616675" y="1568550"/>
            <a:ext cx="3075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데이터 스케일링에 민감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고차원으로 갈수록 학습속도가 느림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하이퍼파라미터 조합의 경우의 수가 많음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모형이 복잡해 결과설명이 어려움</a:t>
            </a:r>
            <a:endParaRPr sz="1200"/>
          </a:p>
        </p:txBody>
      </p:sp>
      <p:grpSp>
        <p:nvGrpSpPr>
          <p:cNvPr id="1489" name="Google Shape;1489;gff7e6e822f_12_85"/>
          <p:cNvGrpSpPr/>
          <p:nvPr/>
        </p:nvGrpSpPr>
        <p:grpSpPr>
          <a:xfrm>
            <a:off x="619268" y="1314523"/>
            <a:ext cx="3096357" cy="756009"/>
            <a:chOff x="5042330" y="2367448"/>
            <a:chExt cx="3096357" cy="756009"/>
          </a:xfrm>
        </p:grpSpPr>
        <p:sp>
          <p:nvSpPr>
            <p:cNvPr id="1490" name="Google Shape;1490;gff7e6e822f_12_85"/>
            <p:cNvSpPr/>
            <p:nvPr/>
          </p:nvSpPr>
          <p:spPr>
            <a:xfrm>
              <a:off x="5512187" y="2594075"/>
              <a:ext cx="26265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1" name="Google Shape;1491;gff7e6e822f_12_85"/>
            <p:cNvSpPr txBox="1"/>
            <p:nvPr/>
          </p:nvSpPr>
          <p:spPr>
            <a:xfrm>
              <a:off x="5947149" y="2594063"/>
              <a:ext cx="21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1.서포트 벡터 머신 소개</a:t>
              </a:r>
              <a:endParaRPr/>
            </a:p>
          </p:txBody>
        </p:sp>
        <p:grpSp>
          <p:nvGrpSpPr>
            <p:cNvPr id="1492" name="Google Shape;1492;gff7e6e822f_12_85"/>
            <p:cNvGrpSpPr/>
            <p:nvPr/>
          </p:nvGrpSpPr>
          <p:grpSpPr>
            <a:xfrm>
              <a:off x="5042330" y="2367448"/>
              <a:ext cx="1085601" cy="756009"/>
              <a:chOff x="540500" y="2056410"/>
              <a:chExt cx="1276427" cy="888900"/>
            </a:xfrm>
          </p:grpSpPr>
          <p:sp>
            <p:nvSpPr>
              <p:cNvPr id="1493" name="Google Shape;1493;gff7e6e822f_12_85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4" name="Google Shape;1494;gff7e6e822f_12_85"/>
              <p:cNvSpPr txBox="1"/>
              <p:nvPr/>
            </p:nvSpPr>
            <p:spPr>
              <a:xfrm>
                <a:off x="1342027" y="2340935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1495" name="Google Shape;1495;gff7e6e822f_12_85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496" name="Google Shape;1496;gff7e6e822f_12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25" y="1394013"/>
            <a:ext cx="597025" cy="5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gff7e6e822f_12_85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Support Vector Machine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grpSp>
        <p:nvGrpSpPr>
          <p:cNvPr id="1498" name="Google Shape;1498;gff7e6e822f_12_85"/>
          <p:cNvGrpSpPr/>
          <p:nvPr/>
        </p:nvGrpSpPr>
        <p:grpSpPr>
          <a:xfrm>
            <a:off x="6015951" y="3536735"/>
            <a:ext cx="5676898" cy="2705785"/>
            <a:chOff x="1510508" y="1993868"/>
            <a:chExt cx="5731925" cy="2801600"/>
          </a:xfrm>
        </p:grpSpPr>
        <p:pic>
          <p:nvPicPr>
            <p:cNvPr id="1499" name="Google Shape;1499;gff7e6e822f_12_85" descr="https://dojinkimm.github.io/assets/imgs/ml/handson_fig_5_2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51008" y="1993868"/>
              <a:ext cx="5691425" cy="1817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0" name="Google Shape;1500;gff7e6e822f_12_85"/>
            <p:cNvSpPr txBox="1"/>
            <p:nvPr/>
          </p:nvSpPr>
          <p:spPr>
            <a:xfrm>
              <a:off x="1510508" y="3886168"/>
              <a:ext cx="57219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/>
                <a:t>SVM은 위 그림과 같이 스</a:t>
              </a:r>
              <a:r>
                <a:rPr lang="en-US" sz="1300"/>
                <a:t>케일을 적용했을 때</a:t>
              </a:r>
              <a:endParaRPr sz="1300"/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en-US" sz="1300"/>
                <a:t>feature의 인스턴스간 마진이 커져 결정경계가 형성됨</a:t>
              </a:r>
              <a:endParaRPr sz="1300"/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-US" sz="1300"/>
                <a:t>스케일에 민감도가 높기 때문</a:t>
              </a:r>
              <a:r>
                <a:rPr lang="en-US"/>
                <a:t>에 스케일러 조정에 유의를 요구함</a:t>
              </a:r>
              <a:endParaRPr/>
            </a:p>
          </p:txBody>
        </p:sp>
      </p:grpSp>
      <p:pic>
        <p:nvPicPr>
          <p:cNvPr id="1501" name="Google Shape;1501;gff7e6e822f_12_85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2" name="Google Shape;1502;gff7e6e822f_12_85"/>
          <p:cNvCxnSpPr/>
          <p:nvPr/>
        </p:nvCxnSpPr>
        <p:spPr>
          <a:xfrm>
            <a:off x="6010850" y="3500700"/>
            <a:ext cx="5702400" cy="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60b885278f_0_317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508" name="Google Shape;1508;g160b885278f_0_317"/>
          <p:cNvGraphicFramePr/>
          <p:nvPr/>
        </p:nvGraphicFramePr>
        <p:xfrm>
          <a:off x="1009902" y="258235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{1DF515EC-7D77-4618-9E90-DBC3299F2B5F}</a:tableStyleId>
              </a:tblPr>
              <a:tblGrid>
                <a:gridCol w="106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정확도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정밀도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재현율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F1 Score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ROC AUC</a:t>
                      </a:r>
                      <a:endParaRPr sz="12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Base model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0.736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0.675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0.545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0.603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0.696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Scaling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0.781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0.684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0.749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0.715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0.774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Min-Max Scaling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0.742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0.622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0.758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0.683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0.745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log Scale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0.751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0.635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0.761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0.692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0.754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09" name="Google Shape;1509;g160b885278f_0_317"/>
          <p:cNvSpPr txBox="1"/>
          <p:nvPr/>
        </p:nvSpPr>
        <p:spPr>
          <a:xfrm>
            <a:off x="7780300" y="1824425"/>
            <a:ext cx="36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10" name="Google Shape;1510;g160b885278f_0_317"/>
          <p:cNvGrpSpPr/>
          <p:nvPr/>
        </p:nvGrpSpPr>
        <p:grpSpPr>
          <a:xfrm>
            <a:off x="7087851" y="1734074"/>
            <a:ext cx="3780004" cy="3729798"/>
            <a:chOff x="1388829" y="2412050"/>
            <a:chExt cx="5323200" cy="3668173"/>
          </a:xfrm>
        </p:grpSpPr>
        <p:sp>
          <p:nvSpPr>
            <p:cNvPr id="1511" name="Google Shape;1511;g160b885278f_0_317"/>
            <p:cNvSpPr/>
            <p:nvPr/>
          </p:nvSpPr>
          <p:spPr>
            <a:xfrm>
              <a:off x="1457300" y="2470323"/>
              <a:ext cx="5167500" cy="3609900"/>
            </a:xfrm>
            <a:prstGeom prst="roundRect">
              <a:avLst>
                <a:gd name="adj" fmla="val 4761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2" name="Google Shape;1512;g160b885278f_0_317"/>
            <p:cNvSpPr/>
            <p:nvPr/>
          </p:nvSpPr>
          <p:spPr>
            <a:xfrm flipH="1">
              <a:off x="1457300" y="2412050"/>
              <a:ext cx="5167500" cy="756000"/>
            </a:xfrm>
            <a:prstGeom prst="round2SameRect">
              <a:avLst>
                <a:gd name="adj1" fmla="val 29997"/>
                <a:gd name="adj2" fmla="val 0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3" name="Google Shape;1513;g160b885278f_0_317"/>
            <p:cNvSpPr/>
            <p:nvPr/>
          </p:nvSpPr>
          <p:spPr>
            <a:xfrm>
              <a:off x="2385748" y="2582645"/>
              <a:ext cx="32769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</a:rPr>
                <a:t>모델별 비교</a:t>
              </a:r>
              <a:endParaRPr sz="1600" b="1">
                <a:solidFill>
                  <a:schemeClr val="lt1"/>
                </a:solidFill>
              </a:endParaRPr>
            </a:p>
          </p:txBody>
        </p:sp>
        <p:sp>
          <p:nvSpPr>
            <p:cNvPr id="1514" name="Google Shape;1514;g160b885278f_0_317"/>
            <p:cNvSpPr txBox="1"/>
            <p:nvPr/>
          </p:nvSpPr>
          <p:spPr>
            <a:xfrm>
              <a:off x="1388829" y="4014552"/>
              <a:ext cx="5323200" cy="19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en-US" sz="1200"/>
                <a:t>Base Model</a:t>
              </a:r>
              <a:endParaRPr sz="1200"/>
            </a:p>
            <a:p>
              <a:pPr marL="914400" lvl="1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en-US" sz="1200"/>
                <a:t>불필요한 피처만 제거</a:t>
              </a:r>
              <a:endParaRPr sz="1200"/>
            </a:p>
            <a:p>
              <a:pPr marL="914400" lvl="1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en-US" sz="1200"/>
                <a:t>Scale하지 않은 데이터로 모델링</a:t>
              </a:r>
              <a:endParaRPr sz="1200"/>
            </a:p>
            <a:p>
              <a:pPr marL="45720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●"/>
              </a:pPr>
              <a:r>
                <a:rPr lang="en-US" sz="1200"/>
                <a:t>Scaling</a:t>
              </a:r>
              <a:endParaRPr sz="1200"/>
            </a:p>
            <a:p>
              <a:pPr marL="914400" lvl="1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en-US" sz="1200"/>
                <a:t>Standard</a:t>
              </a:r>
              <a:endParaRPr sz="1200"/>
            </a:p>
            <a:p>
              <a:pPr marL="914400" lvl="1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en-US" sz="1200"/>
                <a:t>Min-Max Scaling</a:t>
              </a:r>
              <a:endParaRPr sz="1200"/>
            </a:p>
            <a:p>
              <a:pPr marL="914400" lvl="1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○"/>
              </a:pPr>
              <a:r>
                <a:rPr lang="en-US" sz="1200"/>
                <a:t>log Scale</a:t>
              </a:r>
              <a:endParaRPr sz="1200"/>
            </a:p>
          </p:txBody>
        </p:sp>
      </p:grpSp>
      <p:sp>
        <p:nvSpPr>
          <p:cNvPr id="1515" name="Google Shape;1515;g160b885278f_0_317"/>
          <p:cNvSpPr txBox="1"/>
          <p:nvPr/>
        </p:nvSpPr>
        <p:spPr>
          <a:xfrm>
            <a:off x="7119377" y="2582350"/>
            <a:ext cx="22350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하이퍼 파라미터(디폴트)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C : 1</a:t>
            </a:r>
            <a:endParaRPr/>
          </a:p>
        </p:txBody>
      </p:sp>
      <p:sp>
        <p:nvSpPr>
          <p:cNvPr id="1516" name="Google Shape;1516;g160b885278f_0_317"/>
          <p:cNvSpPr txBox="1"/>
          <p:nvPr/>
        </p:nvSpPr>
        <p:spPr>
          <a:xfrm>
            <a:off x="9112276" y="2582350"/>
            <a:ext cx="15951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gamma : scale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Kernel : RBF</a:t>
            </a:r>
            <a:endParaRPr/>
          </a:p>
        </p:txBody>
      </p:sp>
      <p:cxnSp>
        <p:nvCxnSpPr>
          <p:cNvPr id="1517" name="Google Shape;1517;g160b885278f_0_317"/>
          <p:cNvCxnSpPr/>
          <p:nvPr/>
        </p:nvCxnSpPr>
        <p:spPr>
          <a:xfrm>
            <a:off x="7144100" y="3363500"/>
            <a:ext cx="3667500" cy="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8" name="Google Shape;1518;g160b885278f_0_317"/>
          <p:cNvGrpSpPr/>
          <p:nvPr/>
        </p:nvGrpSpPr>
        <p:grpSpPr>
          <a:xfrm>
            <a:off x="924068" y="1314523"/>
            <a:ext cx="3096357" cy="756009"/>
            <a:chOff x="5042330" y="2367448"/>
            <a:chExt cx="3096357" cy="756009"/>
          </a:xfrm>
        </p:grpSpPr>
        <p:sp>
          <p:nvSpPr>
            <p:cNvPr id="1519" name="Google Shape;1519;g160b885278f_0_317"/>
            <p:cNvSpPr/>
            <p:nvPr/>
          </p:nvSpPr>
          <p:spPr>
            <a:xfrm>
              <a:off x="5512187" y="2594075"/>
              <a:ext cx="26265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0" name="Google Shape;1520;g160b885278f_0_317"/>
            <p:cNvSpPr txBox="1"/>
            <p:nvPr/>
          </p:nvSpPr>
          <p:spPr>
            <a:xfrm>
              <a:off x="5947149" y="2594063"/>
              <a:ext cx="213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2. 기본 모델링</a:t>
              </a:r>
              <a:endParaRPr/>
            </a:p>
          </p:txBody>
        </p:sp>
        <p:grpSp>
          <p:nvGrpSpPr>
            <p:cNvPr id="1521" name="Google Shape;1521;g160b885278f_0_317"/>
            <p:cNvGrpSpPr/>
            <p:nvPr/>
          </p:nvGrpSpPr>
          <p:grpSpPr>
            <a:xfrm>
              <a:off x="5042330" y="2367448"/>
              <a:ext cx="1085601" cy="756009"/>
              <a:chOff x="540500" y="2056410"/>
              <a:chExt cx="1276427" cy="888900"/>
            </a:xfrm>
          </p:grpSpPr>
          <p:sp>
            <p:nvSpPr>
              <p:cNvPr id="1522" name="Google Shape;1522;g160b885278f_0_317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3" name="Google Shape;1523;g160b885278f_0_317"/>
              <p:cNvSpPr txBox="1"/>
              <p:nvPr/>
            </p:nvSpPr>
            <p:spPr>
              <a:xfrm>
                <a:off x="1342027" y="2340935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1524" name="Google Shape;1524;g160b885278f_0_317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525" name="Google Shape;1525;g160b885278f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825" y="1394013"/>
            <a:ext cx="597025" cy="5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g160b885278f_0_317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7" name="Google Shape;1527;g160b885278f_0_317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Support Vector Machine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528" name="Google Shape;1528;g160b885278f_0_317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f7e6e822f_3_419"/>
          <p:cNvSpPr/>
          <p:nvPr/>
        </p:nvSpPr>
        <p:spPr>
          <a:xfrm>
            <a:off x="374650" y="429543"/>
            <a:ext cx="11442600" cy="6250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222" name="Google Shape;222;gff7e6e822f_3_419"/>
          <p:cNvSpPr/>
          <p:nvPr/>
        </p:nvSpPr>
        <p:spPr>
          <a:xfrm>
            <a:off x="1536892" y="2884929"/>
            <a:ext cx="42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</a:rPr>
              <a:t>01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3" name="Google Shape;223;gff7e6e822f_3_419"/>
          <p:cNvSpPr/>
          <p:nvPr/>
        </p:nvSpPr>
        <p:spPr>
          <a:xfrm>
            <a:off x="1536892" y="4358075"/>
            <a:ext cx="42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gff7e6e822f_3_419"/>
          <p:cNvSpPr/>
          <p:nvPr/>
        </p:nvSpPr>
        <p:spPr>
          <a:xfrm>
            <a:off x="6608532" y="2884929"/>
            <a:ext cx="421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</a:rPr>
              <a:t>01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5" name="Google Shape;225;gff7e6e822f_3_419"/>
          <p:cNvSpPr/>
          <p:nvPr/>
        </p:nvSpPr>
        <p:spPr>
          <a:xfrm>
            <a:off x="6608532" y="4358075"/>
            <a:ext cx="30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6" name="Google Shape;226;gff7e6e822f_3_419"/>
          <p:cNvGrpSpPr/>
          <p:nvPr/>
        </p:nvGrpSpPr>
        <p:grpSpPr>
          <a:xfrm>
            <a:off x="374650" y="4007771"/>
            <a:ext cx="11442600" cy="1605244"/>
            <a:chOff x="374650" y="4007771"/>
            <a:chExt cx="11442600" cy="1605244"/>
          </a:xfrm>
        </p:grpSpPr>
        <p:pic>
          <p:nvPicPr>
            <p:cNvPr id="227" name="Google Shape;227;gff7e6e822f_3_419" descr="16 Free vector user avatar icons - Full image"/>
            <p:cNvPicPr preferRelativeResize="0"/>
            <p:nvPr/>
          </p:nvPicPr>
          <p:blipFill rotWithShape="1">
            <a:blip r:embed="rId3">
              <a:alphaModFix/>
            </a:blip>
            <a:srcRect l="50690" r="27642" b="75805"/>
            <a:stretch/>
          </p:blipFill>
          <p:spPr>
            <a:xfrm>
              <a:off x="7426326" y="4070879"/>
              <a:ext cx="1337595" cy="149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ff7e6e822f_3_419" descr="16 Free vector user avatar icons - Full image"/>
            <p:cNvPicPr preferRelativeResize="0"/>
            <p:nvPr/>
          </p:nvPicPr>
          <p:blipFill rotWithShape="1">
            <a:blip r:embed="rId3">
              <a:alphaModFix/>
            </a:blip>
            <a:srcRect l="77243" t="25172" r="1089" b="50632"/>
            <a:stretch/>
          </p:blipFill>
          <p:spPr>
            <a:xfrm>
              <a:off x="3411574" y="4007771"/>
              <a:ext cx="1402204" cy="1565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gff7e6e822f_3_419" descr="16 Free vector user avatar icons - Full image"/>
            <p:cNvPicPr preferRelativeResize="0"/>
            <p:nvPr/>
          </p:nvPicPr>
          <p:blipFill rotWithShape="1">
            <a:blip r:embed="rId3">
              <a:alphaModFix/>
            </a:blip>
            <a:srcRect r="78332" b="75805"/>
            <a:stretch/>
          </p:blipFill>
          <p:spPr>
            <a:xfrm>
              <a:off x="9289235" y="4024573"/>
              <a:ext cx="1402204" cy="1565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gff7e6e822f_3_419" descr="16 Free vector user avatar icons - Full image"/>
            <p:cNvPicPr preferRelativeResize="0"/>
            <p:nvPr/>
          </p:nvPicPr>
          <p:blipFill rotWithShape="1">
            <a:blip r:embed="rId3">
              <a:alphaModFix/>
            </a:blip>
            <a:srcRect l="3102" t="50688" r="75230" b="25116"/>
            <a:stretch/>
          </p:blipFill>
          <p:spPr>
            <a:xfrm>
              <a:off x="1466696" y="4047159"/>
              <a:ext cx="1402204" cy="15658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gff7e6e822f_3_419" descr="16 Free vector user avatar icons - Full image"/>
            <p:cNvPicPr preferRelativeResize="0"/>
            <p:nvPr/>
          </p:nvPicPr>
          <p:blipFill rotWithShape="1">
            <a:blip r:embed="rId3">
              <a:alphaModFix/>
            </a:blip>
            <a:srcRect l="52414" t="50344" r="25918" b="25460"/>
            <a:stretch/>
          </p:blipFill>
          <p:spPr>
            <a:xfrm>
              <a:off x="5481448" y="4034804"/>
              <a:ext cx="1419563" cy="15658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2" name="Google Shape;232;gff7e6e822f_3_419"/>
            <p:cNvCxnSpPr/>
            <p:nvPr/>
          </p:nvCxnSpPr>
          <p:spPr>
            <a:xfrm>
              <a:off x="374650" y="5473209"/>
              <a:ext cx="11442600" cy="3300"/>
            </a:xfrm>
            <a:prstGeom prst="straightConnector1">
              <a:avLst/>
            </a:prstGeom>
            <a:solidFill>
              <a:schemeClr val="lt1"/>
            </a:solidFill>
            <a:ln w="31750" cap="flat" cmpd="sng">
              <a:solidFill>
                <a:srgbClr val="5B5E6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3" name="Google Shape;233;gff7e6e822f_3_419"/>
          <p:cNvSpPr/>
          <p:nvPr/>
        </p:nvSpPr>
        <p:spPr>
          <a:xfrm>
            <a:off x="1727971" y="2364446"/>
            <a:ext cx="1413900" cy="1379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EFCF4"/>
                </a:solidFill>
              </a:rPr>
              <a:t>성기호</a:t>
            </a:r>
            <a:endParaRPr sz="2000">
              <a:solidFill>
                <a:srgbClr val="EEFCF4"/>
              </a:solidFill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EFCF4"/>
                </a:solidFill>
              </a:rPr>
              <a:t>-팀장-</a:t>
            </a:r>
            <a:endParaRPr sz="1200">
              <a:solidFill>
                <a:srgbClr val="EEFCF4"/>
              </a:solidFill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EFCF4"/>
                </a:solidFill>
              </a:rPr>
              <a:t>Decision Tree</a:t>
            </a:r>
            <a:endParaRPr sz="1200">
              <a:solidFill>
                <a:srgbClr val="EEFCF4"/>
              </a:solidFill>
            </a:endParaRPr>
          </a:p>
        </p:txBody>
      </p:sp>
      <p:sp>
        <p:nvSpPr>
          <p:cNvPr id="234" name="Google Shape;234;gff7e6e822f_3_419"/>
          <p:cNvSpPr/>
          <p:nvPr/>
        </p:nvSpPr>
        <p:spPr>
          <a:xfrm>
            <a:off x="3788271" y="2364446"/>
            <a:ext cx="1413900" cy="1379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354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박준수</a:t>
            </a:r>
            <a:endParaRPr sz="1200">
              <a:solidFill>
                <a:srgbClr val="CFD9E3"/>
              </a:solidFill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FD9E3"/>
                </a:solidFill>
              </a:rPr>
              <a:t>Logistic Regression</a:t>
            </a:r>
            <a:endParaRPr sz="1200">
              <a:solidFill>
                <a:srgbClr val="CFD9E3"/>
              </a:solidFill>
            </a:endParaRPr>
          </a:p>
        </p:txBody>
      </p:sp>
      <p:sp>
        <p:nvSpPr>
          <p:cNvPr id="235" name="Google Shape;235;gff7e6e822f_3_419"/>
          <p:cNvSpPr/>
          <p:nvPr/>
        </p:nvSpPr>
        <p:spPr>
          <a:xfrm>
            <a:off x="5848571" y="2364446"/>
            <a:ext cx="1413900" cy="1379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이중훈</a:t>
            </a:r>
            <a:endParaRPr sz="20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EFCF4"/>
                </a:solidFill>
              </a:rPr>
              <a:t>Support Vector Machine</a:t>
            </a:r>
            <a:endParaRPr sz="1200">
              <a:solidFill>
                <a:srgbClr val="EEFCF4"/>
              </a:solidFill>
            </a:endParaRPr>
          </a:p>
        </p:txBody>
      </p:sp>
      <p:sp>
        <p:nvSpPr>
          <p:cNvPr id="236" name="Google Shape;236;gff7e6e822f_3_419"/>
          <p:cNvSpPr/>
          <p:nvPr/>
        </p:nvSpPr>
        <p:spPr>
          <a:xfrm>
            <a:off x="7908871" y="2364446"/>
            <a:ext cx="1413900" cy="1379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354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정서연</a:t>
            </a:r>
            <a:endParaRPr sz="20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CFD9E3"/>
                </a:solidFill>
              </a:rPr>
              <a:t>Random Forest</a:t>
            </a:r>
            <a:endParaRPr sz="1200">
              <a:solidFill>
                <a:srgbClr val="CFD9E3"/>
              </a:solidFill>
            </a:endParaRPr>
          </a:p>
        </p:txBody>
      </p:sp>
      <p:sp>
        <p:nvSpPr>
          <p:cNvPr id="237" name="Google Shape;237;gff7e6e822f_3_419"/>
          <p:cNvSpPr/>
          <p:nvPr/>
        </p:nvSpPr>
        <p:spPr>
          <a:xfrm>
            <a:off x="9863110" y="2364446"/>
            <a:ext cx="1413900" cy="13794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민홍기</a:t>
            </a:r>
            <a:endParaRPr sz="20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EFCF4"/>
                </a:solidFill>
              </a:rPr>
              <a:t>XGBoost/</a:t>
            </a:r>
            <a:endParaRPr sz="1200">
              <a:solidFill>
                <a:srgbClr val="EEFCF4"/>
              </a:solidFill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EFCF4"/>
                </a:solidFill>
              </a:rPr>
              <a:t>LGBM</a:t>
            </a:r>
            <a:endParaRPr sz="1200">
              <a:solidFill>
                <a:srgbClr val="EEFCF4"/>
              </a:solidFill>
            </a:endParaRPr>
          </a:p>
        </p:txBody>
      </p:sp>
      <p:sp>
        <p:nvSpPr>
          <p:cNvPr id="238" name="Google Shape;238;gff7e6e822f_3_419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</a:rPr>
              <a:t>Figure out with body signal of smoking</a:t>
            </a:r>
            <a:endParaRPr>
              <a:solidFill>
                <a:srgbClr val="4999B6"/>
              </a:solidFill>
            </a:endParaRPr>
          </a:p>
        </p:txBody>
      </p:sp>
      <p:sp>
        <p:nvSpPr>
          <p:cNvPr id="239" name="Google Shape;239;gff7e6e822f_3_419"/>
          <p:cNvSpPr/>
          <p:nvPr/>
        </p:nvSpPr>
        <p:spPr>
          <a:xfrm>
            <a:off x="374650" y="883627"/>
            <a:ext cx="1487400" cy="520500"/>
          </a:xfrm>
          <a:prstGeom prst="roundRect">
            <a:avLst>
              <a:gd name="adj" fmla="val 1681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FFFFFF"/>
                </a:solidFill>
              </a:rPr>
              <a:t>조원 소개</a:t>
            </a:r>
            <a:endParaRPr sz="21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240" name="Google Shape;240;gff7e6e822f_3_419"/>
          <p:cNvSpPr txBox="1"/>
          <p:nvPr/>
        </p:nvSpPr>
        <p:spPr>
          <a:xfrm>
            <a:off x="1373025" y="5613025"/>
            <a:ext cx="1413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팀장님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기획서 작성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전체 일정 조율</a:t>
            </a:r>
            <a:endParaRPr/>
          </a:p>
        </p:txBody>
      </p:sp>
      <p:sp>
        <p:nvSpPr>
          <p:cNvPr id="241" name="Google Shape;241;gff7e6e822f_3_419"/>
          <p:cNvSpPr txBox="1"/>
          <p:nvPr/>
        </p:nvSpPr>
        <p:spPr>
          <a:xfrm>
            <a:off x="3408363" y="5720875"/>
            <a:ext cx="141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WBS 작성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PPT 작성</a:t>
            </a:r>
            <a:endParaRPr/>
          </a:p>
        </p:txBody>
      </p:sp>
      <p:sp>
        <p:nvSpPr>
          <p:cNvPr id="242" name="Google Shape;242;gff7e6e822f_3_419"/>
          <p:cNvSpPr txBox="1"/>
          <p:nvPr/>
        </p:nvSpPr>
        <p:spPr>
          <a:xfrm>
            <a:off x="5389000" y="5755025"/>
            <a:ext cx="141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 시각화</a:t>
            </a:r>
            <a:endParaRPr/>
          </a:p>
        </p:txBody>
      </p:sp>
      <p:pic>
        <p:nvPicPr>
          <p:cNvPr id="243" name="Google Shape;243;gff7e6e822f_3_4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5375" y="5625996"/>
            <a:ext cx="633100" cy="95776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ff7e6e822f_3_419"/>
          <p:cNvSpPr txBox="1"/>
          <p:nvPr/>
        </p:nvSpPr>
        <p:spPr>
          <a:xfrm>
            <a:off x="7454350" y="5773825"/>
            <a:ext cx="141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 전처리</a:t>
            </a:r>
            <a:endParaRPr/>
          </a:p>
        </p:txBody>
      </p:sp>
      <p:sp>
        <p:nvSpPr>
          <p:cNvPr id="245" name="Google Shape;245;gff7e6e822f_3_419"/>
          <p:cNvSpPr txBox="1"/>
          <p:nvPr/>
        </p:nvSpPr>
        <p:spPr>
          <a:xfrm>
            <a:off x="9404975" y="5613013"/>
            <a:ext cx="141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발표자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6" name="Google Shape;246;gff7e6e822f_3_419"/>
          <p:cNvGrpSpPr/>
          <p:nvPr/>
        </p:nvGrpSpPr>
        <p:grpSpPr>
          <a:xfrm>
            <a:off x="0" y="50"/>
            <a:ext cx="12192001" cy="756026"/>
            <a:chOff x="0" y="50"/>
            <a:chExt cx="12192001" cy="756026"/>
          </a:xfrm>
        </p:grpSpPr>
        <p:sp>
          <p:nvSpPr>
            <p:cNvPr id="247" name="Google Shape;247;gff7e6e822f_3_419"/>
            <p:cNvSpPr/>
            <p:nvPr/>
          </p:nvSpPr>
          <p:spPr>
            <a:xfrm>
              <a:off x="0" y="50"/>
              <a:ext cx="12192000" cy="756000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900" b="1">
                  <a:solidFill>
                    <a:srgbClr val="FEFDA3"/>
                  </a:solidFill>
                </a:rPr>
                <a:t>   1. Project overview                                  </a:t>
              </a:r>
              <a:endParaRPr sz="2000" i="0" u="none" strike="noStrike" cap="none">
                <a:solidFill>
                  <a:srgbClr val="FFFFFF"/>
                </a:solidFill>
              </a:endParaRPr>
            </a:p>
          </p:txBody>
        </p:sp>
        <p:pic>
          <p:nvPicPr>
            <p:cNvPr id="248" name="Google Shape;248;gff7e6e822f_3_419"/>
            <p:cNvPicPr preferRelativeResize="0"/>
            <p:nvPr/>
          </p:nvPicPr>
          <p:blipFill>
            <a:blip r:embed="rId5">
              <a:alphaModFix amt="36000"/>
            </a:blip>
            <a:stretch>
              <a:fillRect/>
            </a:stretch>
          </p:blipFill>
          <p:spPr>
            <a:xfrm>
              <a:off x="11435975" y="50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60b885278f_0_382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34" name="Google Shape;1534;g160b885278f_0_382"/>
          <p:cNvGrpSpPr/>
          <p:nvPr/>
        </p:nvGrpSpPr>
        <p:grpSpPr>
          <a:xfrm>
            <a:off x="924262" y="1009755"/>
            <a:ext cx="4138164" cy="756009"/>
            <a:chOff x="5042330" y="2367448"/>
            <a:chExt cx="3743928" cy="756009"/>
          </a:xfrm>
        </p:grpSpPr>
        <p:sp>
          <p:nvSpPr>
            <p:cNvPr id="1535" name="Google Shape;1535;g160b885278f_0_382"/>
            <p:cNvSpPr/>
            <p:nvPr/>
          </p:nvSpPr>
          <p:spPr>
            <a:xfrm>
              <a:off x="5512188" y="2594075"/>
              <a:ext cx="30651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6" name="Google Shape;1536;g160b885278f_0_382"/>
            <p:cNvSpPr txBox="1"/>
            <p:nvPr/>
          </p:nvSpPr>
          <p:spPr>
            <a:xfrm>
              <a:off x="5920958" y="2594075"/>
              <a:ext cx="2865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3. 하이퍼파라미터 탐색 및 모델링</a:t>
              </a:r>
              <a:endParaRPr/>
            </a:p>
          </p:txBody>
        </p:sp>
        <p:grpSp>
          <p:nvGrpSpPr>
            <p:cNvPr id="1537" name="Google Shape;1537;g160b885278f_0_382"/>
            <p:cNvGrpSpPr/>
            <p:nvPr/>
          </p:nvGrpSpPr>
          <p:grpSpPr>
            <a:xfrm>
              <a:off x="5042330" y="2367448"/>
              <a:ext cx="1085601" cy="756009"/>
              <a:chOff x="540500" y="2056410"/>
              <a:chExt cx="1276427" cy="888900"/>
            </a:xfrm>
          </p:grpSpPr>
          <p:sp>
            <p:nvSpPr>
              <p:cNvPr id="1538" name="Google Shape;1538;g160b885278f_0_382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9" name="Google Shape;1539;g160b885278f_0_382"/>
              <p:cNvSpPr txBox="1"/>
              <p:nvPr/>
            </p:nvSpPr>
            <p:spPr>
              <a:xfrm>
                <a:off x="1342027" y="2340935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1540" name="Google Shape;1540;g160b885278f_0_382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541" name="Google Shape;1541;g160b885278f_0_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825" y="1089213"/>
            <a:ext cx="597025" cy="597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2" name="Google Shape;1542;g160b885278f_0_382"/>
          <p:cNvGrpSpPr/>
          <p:nvPr/>
        </p:nvGrpSpPr>
        <p:grpSpPr>
          <a:xfrm>
            <a:off x="1127925" y="1951038"/>
            <a:ext cx="3095160" cy="1306800"/>
            <a:chOff x="4412075" y="2101925"/>
            <a:chExt cx="3095160" cy="1306800"/>
          </a:xfrm>
        </p:grpSpPr>
        <p:grpSp>
          <p:nvGrpSpPr>
            <p:cNvPr id="1543" name="Google Shape;1543;g160b885278f_0_382"/>
            <p:cNvGrpSpPr/>
            <p:nvPr/>
          </p:nvGrpSpPr>
          <p:grpSpPr>
            <a:xfrm>
              <a:off x="5042968" y="2133425"/>
              <a:ext cx="2464267" cy="1275300"/>
              <a:chOff x="5168909" y="3482038"/>
              <a:chExt cx="2351400" cy="1275300"/>
            </a:xfrm>
          </p:grpSpPr>
          <p:sp>
            <p:nvSpPr>
              <p:cNvPr id="1544" name="Google Shape;1544;g160b885278f_0_382"/>
              <p:cNvSpPr/>
              <p:nvPr/>
            </p:nvSpPr>
            <p:spPr>
              <a:xfrm>
                <a:off x="5168909" y="3482038"/>
                <a:ext cx="2351400" cy="1275300"/>
              </a:xfrm>
              <a:prstGeom prst="roundRect">
                <a:avLst>
                  <a:gd name="adj" fmla="val 18486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545" name="Google Shape;1545;g160b885278f_0_382"/>
              <p:cNvSpPr txBox="1"/>
              <p:nvPr/>
            </p:nvSpPr>
            <p:spPr>
              <a:xfrm>
                <a:off x="5844912" y="3566338"/>
                <a:ext cx="1626600" cy="109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dk1"/>
                    </a:solidFill>
                  </a:rPr>
                  <a:t>Standard Scaling</a:t>
                </a:r>
                <a:endParaRPr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</a:rPr>
                  <a:t>C : 3</a:t>
                </a:r>
                <a:endParaRPr sz="130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</a:rPr>
                  <a:t>gamma : auto</a:t>
                </a:r>
                <a:endParaRPr sz="130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</a:rPr>
                  <a:t>Kernal : RBF</a:t>
                </a:r>
                <a:endParaRPr sz="13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546" name="Google Shape;1546;g160b885278f_0_382"/>
            <p:cNvSpPr/>
            <p:nvPr/>
          </p:nvSpPr>
          <p:spPr>
            <a:xfrm>
              <a:off x="4412075" y="2101925"/>
              <a:ext cx="1306800" cy="13068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g160b885278f_0_382"/>
            <p:cNvSpPr txBox="1"/>
            <p:nvPr/>
          </p:nvSpPr>
          <p:spPr>
            <a:xfrm>
              <a:off x="4548125" y="2170325"/>
              <a:ext cx="10347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/>
                <a:t>S</a:t>
              </a:r>
              <a:endParaRPr sz="6500"/>
            </a:p>
          </p:txBody>
        </p:sp>
      </p:grpSp>
      <p:grpSp>
        <p:nvGrpSpPr>
          <p:cNvPr id="1548" name="Google Shape;1548;g160b885278f_0_382"/>
          <p:cNvGrpSpPr/>
          <p:nvPr/>
        </p:nvGrpSpPr>
        <p:grpSpPr>
          <a:xfrm>
            <a:off x="1132650" y="4757613"/>
            <a:ext cx="3095160" cy="1306800"/>
            <a:chOff x="4412075" y="2101925"/>
            <a:chExt cx="3095160" cy="1306800"/>
          </a:xfrm>
        </p:grpSpPr>
        <p:grpSp>
          <p:nvGrpSpPr>
            <p:cNvPr id="1549" name="Google Shape;1549;g160b885278f_0_382"/>
            <p:cNvGrpSpPr/>
            <p:nvPr/>
          </p:nvGrpSpPr>
          <p:grpSpPr>
            <a:xfrm>
              <a:off x="5042968" y="2133425"/>
              <a:ext cx="2464267" cy="1275300"/>
              <a:chOff x="5168909" y="3482038"/>
              <a:chExt cx="2351400" cy="1275300"/>
            </a:xfrm>
          </p:grpSpPr>
          <p:sp>
            <p:nvSpPr>
              <p:cNvPr id="1550" name="Google Shape;1550;g160b885278f_0_382"/>
              <p:cNvSpPr/>
              <p:nvPr/>
            </p:nvSpPr>
            <p:spPr>
              <a:xfrm>
                <a:off x="5168909" y="3482038"/>
                <a:ext cx="2351400" cy="1275300"/>
              </a:xfrm>
              <a:prstGeom prst="roundRect">
                <a:avLst>
                  <a:gd name="adj" fmla="val 18486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551" name="Google Shape;1551;g160b885278f_0_382"/>
              <p:cNvSpPr txBox="1"/>
              <p:nvPr/>
            </p:nvSpPr>
            <p:spPr>
              <a:xfrm>
                <a:off x="5844912" y="3566338"/>
                <a:ext cx="1626600" cy="109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dk1"/>
                    </a:solidFill>
                  </a:rPr>
                  <a:t>Log scaling</a:t>
                </a:r>
                <a:endParaRPr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</a:rPr>
                  <a:t>C : 50</a:t>
                </a:r>
                <a:endParaRPr sz="130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</a:rPr>
                  <a:t>gamma : auto</a:t>
                </a:r>
                <a:endParaRPr sz="130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</a:rPr>
                  <a:t>Kernal : RBF</a:t>
                </a:r>
                <a:endParaRPr sz="13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552" name="Google Shape;1552;g160b885278f_0_382"/>
            <p:cNvSpPr/>
            <p:nvPr/>
          </p:nvSpPr>
          <p:spPr>
            <a:xfrm>
              <a:off x="4412075" y="2101925"/>
              <a:ext cx="1306800" cy="13068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g160b885278f_0_382"/>
            <p:cNvSpPr txBox="1"/>
            <p:nvPr/>
          </p:nvSpPr>
          <p:spPr>
            <a:xfrm>
              <a:off x="4548125" y="2171525"/>
              <a:ext cx="10347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/>
                <a:t>L</a:t>
              </a:r>
              <a:endParaRPr sz="6500"/>
            </a:p>
          </p:txBody>
        </p:sp>
      </p:grpSp>
      <p:grpSp>
        <p:nvGrpSpPr>
          <p:cNvPr id="1554" name="Google Shape;1554;g160b885278f_0_382"/>
          <p:cNvGrpSpPr/>
          <p:nvPr/>
        </p:nvGrpSpPr>
        <p:grpSpPr>
          <a:xfrm>
            <a:off x="1127925" y="3354325"/>
            <a:ext cx="3095160" cy="1306800"/>
            <a:chOff x="4412075" y="2101925"/>
            <a:chExt cx="3095160" cy="1306800"/>
          </a:xfrm>
        </p:grpSpPr>
        <p:grpSp>
          <p:nvGrpSpPr>
            <p:cNvPr id="1555" name="Google Shape;1555;g160b885278f_0_382"/>
            <p:cNvGrpSpPr/>
            <p:nvPr/>
          </p:nvGrpSpPr>
          <p:grpSpPr>
            <a:xfrm>
              <a:off x="5042968" y="2133425"/>
              <a:ext cx="2464267" cy="1275300"/>
              <a:chOff x="5168909" y="3482038"/>
              <a:chExt cx="2351400" cy="1275300"/>
            </a:xfrm>
          </p:grpSpPr>
          <p:sp>
            <p:nvSpPr>
              <p:cNvPr id="1556" name="Google Shape;1556;g160b885278f_0_382"/>
              <p:cNvSpPr/>
              <p:nvPr/>
            </p:nvSpPr>
            <p:spPr>
              <a:xfrm>
                <a:off x="5168909" y="3482038"/>
                <a:ext cx="2351400" cy="1275300"/>
              </a:xfrm>
              <a:prstGeom prst="roundRect">
                <a:avLst>
                  <a:gd name="adj" fmla="val 18486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557" name="Google Shape;1557;g160b885278f_0_382"/>
              <p:cNvSpPr txBox="1"/>
              <p:nvPr/>
            </p:nvSpPr>
            <p:spPr>
              <a:xfrm>
                <a:off x="5844912" y="3566338"/>
                <a:ext cx="1626600" cy="109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dk1"/>
                    </a:solidFill>
                  </a:rPr>
                  <a:t>Min-Max Scaling</a:t>
                </a:r>
                <a:endParaRPr b="1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</a:rPr>
                  <a:t>C : 50</a:t>
                </a:r>
                <a:endParaRPr sz="130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</a:rPr>
                  <a:t>gamma : scale</a:t>
                </a:r>
                <a:endParaRPr sz="1300">
                  <a:solidFill>
                    <a:schemeClr val="dk1"/>
                  </a:solidFill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300">
                    <a:solidFill>
                      <a:schemeClr val="dk1"/>
                    </a:solidFill>
                  </a:rPr>
                  <a:t>Kernal : RBF</a:t>
                </a:r>
                <a:endParaRPr sz="13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558" name="Google Shape;1558;g160b885278f_0_382"/>
            <p:cNvSpPr/>
            <p:nvPr/>
          </p:nvSpPr>
          <p:spPr>
            <a:xfrm>
              <a:off x="4412075" y="2101925"/>
              <a:ext cx="1306800" cy="13068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g160b885278f_0_382"/>
            <p:cNvSpPr txBox="1"/>
            <p:nvPr/>
          </p:nvSpPr>
          <p:spPr>
            <a:xfrm>
              <a:off x="4548125" y="2162688"/>
              <a:ext cx="1034700" cy="118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/>
                <a:t>M</a:t>
              </a:r>
              <a:endParaRPr sz="6500"/>
            </a:p>
          </p:txBody>
        </p:sp>
      </p:grpSp>
      <p:graphicFrame>
        <p:nvGraphicFramePr>
          <p:cNvPr id="1560" name="Google Shape;1560;g160b885278f_0_382"/>
          <p:cNvGraphicFramePr/>
          <p:nvPr/>
        </p:nvGraphicFramePr>
        <p:xfrm>
          <a:off x="4666427" y="24742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{1DF515EC-7D77-4618-9E90-DBC3299F2B5F}</a:tableStyleId>
              </a:tblPr>
              <a:tblGrid>
                <a:gridCol w="8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Scaling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Min-Max Scaling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 Scale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정확도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0.794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0.764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0.763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정밀도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0.703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0.658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0.623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재현율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0.759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0.744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0.758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F1 Score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0.73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0.699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0.701</a:t>
                      </a:r>
                      <a:endParaRPr sz="120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ROC AUC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0.786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0.701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0.762</a:t>
                      </a:r>
                      <a:endParaRPr sz="120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561" name="Google Shape;1561;g160b885278f_0_382"/>
          <p:cNvGraphicFramePr/>
          <p:nvPr/>
        </p:nvGraphicFramePr>
        <p:xfrm>
          <a:off x="8271202" y="247420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{1DF515EC-7D77-4618-9E90-DBC3299F2B5F}</a:tableStyleId>
              </a:tblPr>
              <a:tblGrid>
                <a:gridCol w="81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Standard Scaling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Min-Max Scaling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 Scale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정확도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0.792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0.766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0.763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정밀도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0.703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0.662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0.654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재현율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0.756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0.743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0.757</a:t>
                      </a:r>
                      <a:endParaRPr sz="12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F1 Score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0.728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0.701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0.701</a:t>
                      </a:r>
                      <a:endParaRPr sz="120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ROC AUC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0.785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FDA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0.761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0.762</a:t>
                      </a:r>
                      <a:endParaRPr sz="1200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B9BD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62" name="Google Shape;1562;g160b885278f_0_382"/>
          <p:cNvSpPr/>
          <p:nvPr/>
        </p:nvSpPr>
        <p:spPr>
          <a:xfrm>
            <a:off x="4748025" y="1951050"/>
            <a:ext cx="3095100" cy="527700"/>
          </a:xfrm>
          <a:prstGeom prst="roundRect">
            <a:avLst>
              <a:gd name="adj" fmla="val 27516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68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모델 별 Train data 평가지표 비교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g160b885278f_0_382"/>
          <p:cNvSpPr/>
          <p:nvPr/>
        </p:nvSpPr>
        <p:spPr>
          <a:xfrm>
            <a:off x="8352800" y="1951050"/>
            <a:ext cx="3095100" cy="527700"/>
          </a:xfrm>
          <a:prstGeom prst="roundRect">
            <a:avLst>
              <a:gd name="adj" fmla="val 27516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68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모델 별 T</a:t>
            </a:r>
            <a:r>
              <a:rPr lang="en-US" sz="1500" b="1">
                <a:solidFill>
                  <a:srgbClr val="FFFFFF"/>
                </a:solidFill>
              </a:rPr>
              <a:t>est </a:t>
            </a: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평가지표 비교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g160b885278f_0_382"/>
          <p:cNvCxnSpPr/>
          <p:nvPr/>
        </p:nvCxnSpPr>
        <p:spPr>
          <a:xfrm>
            <a:off x="4228950" y="2610350"/>
            <a:ext cx="215100" cy="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5" name="Google Shape;1565;g160b885278f_0_382"/>
          <p:cNvCxnSpPr/>
          <p:nvPr/>
        </p:nvCxnSpPr>
        <p:spPr>
          <a:xfrm>
            <a:off x="4228950" y="5417150"/>
            <a:ext cx="224700" cy="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6" name="Google Shape;1566;g160b885278f_0_382"/>
          <p:cNvCxnSpPr/>
          <p:nvPr/>
        </p:nvCxnSpPr>
        <p:spPr>
          <a:xfrm>
            <a:off x="4444125" y="2610350"/>
            <a:ext cx="0" cy="280680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g160b885278f_0_382"/>
          <p:cNvCxnSpPr/>
          <p:nvPr/>
        </p:nvCxnSpPr>
        <p:spPr>
          <a:xfrm>
            <a:off x="4229025" y="4027850"/>
            <a:ext cx="215100" cy="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g160b885278f_0_382"/>
          <p:cNvCxnSpPr/>
          <p:nvPr/>
        </p:nvCxnSpPr>
        <p:spPr>
          <a:xfrm>
            <a:off x="4447725" y="4027850"/>
            <a:ext cx="215100" cy="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g160b885278f_0_382"/>
          <p:cNvSpPr/>
          <p:nvPr/>
        </p:nvSpPr>
        <p:spPr>
          <a:xfrm>
            <a:off x="7985600" y="3982388"/>
            <a:ext cx="224700" cy="21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99B6"/>
          </a:solidFill>
          <a:ln w="952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g160b885278f_0_382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1" name="Google Shape;1571;g160b885278f_0_382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Support Vector Machine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572" name="Google Shape;1572;g160b885278f_0_382"/>
          <p:cNvPicPr preferRelativeResize="0"/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60b885278f_0_469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ç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78" name="Google Shape;1578;g160b885278f_0_469"/>
          <p:cNvGrpSpPr/>
          <p:nvPr/>
        </p:nvGrpSpPr>
        <p:grpSpPr>
          <a:xfrm>
            <a:off x="466868" y="857323"/>
            <a:ext cx="3743928" cy="756009"/>
            <a:chOff x="924068" y="1009723"/>
            <a:chExt cx="3743928" cy="756009"/>
          </a:xfrm>
        </p:grpSpPr>
        <p:grpSp>
          <p:nvGrpSpPr>
            <p:cNvPr id="1579" name="Google Shape;1579;g160b885278f_0_469"/>
            <p:cNvGrpSpPr/>
            <p:nvPr/>
          </p:nvGrpSpPr>
          <p:grpSpPr>
            <a:xfrm>
              <a:off x="924068" y="1009723"/>
              <a:ext cx="3743928" cy="756009"/>
              <a:chOff x="5042330" y="2367448"/>
              <a:chExt cx="3743928" cy="756009"/>
            </a:xfrm>
          </p:grpSpPr>
          <p:sp>
            <p:nvSpPr>
              <p:cNvPr id="1580" name="Google Shape;1580;g160b885278f_0_469"/>
              <p:cNvSpPr/>
              <p:nvPr/>
            </p:nvSpPr>
            <p:spPr>
              <a:xfrm>
                <a:off x="5512188" y="2594075"/>
                <a:ext cx="30651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1" name="Google Shape;1581;g160b885278f_0_469"/>
              <p:cNvSpPr txBox="1"/>
              <p:nvPr/>
            </p:nvSpPr>
            <p:spPr>
              <a:xfrm>
                <a:off x="5920958" y="2594075"/>
                <a:ext cx="2865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4. 시각화 및 최종모델 선정</a:t>
                </a:r>
                <a:endParaRPr/>
              </a:p>
            </p:txBody>
          </p:sp>
          <p:grpSp>
            <p:nvGrpSpPr>
              <p:cNvPr id="1582" name="Google Shape;1582;g160b885278f_0_469"/>
              <p:cNvGrpSpPr/>
              <p:nvPr/>
            </p:nvGrpSpPr>
            <p:grpSpPr>
              <a:xfrm>
                <a:off x="5042330" y="2367448"/>
                <a:ext cx="1085601" cy="756009"/>
                <a:chOff x="540500" y="2056410"/>
                <a:chExt cx="1276427" cy="888900"/>
              </a:xfrm>
            </p:grpSpPr>
            <p:sp>
              <p:nvSpPr>
                <p:cNvPr id="1583" name="Google Shape;1583;g160b885278f_0_469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84" name="Google Shape;1584;g160b885278f_0_469"/>
                <p:cNvSpPr txBox="1"/>
                <p:nvPr/>
              </p:nvSpPr>
              <p:spPr>
                <a:xfrm>
                  <a:off x="1342027" y="234093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585" name="Google Shape;1585;g160b885278f_0_469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586" name="Google Shape;1586;g160b885278f_0_46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0825" y="1089213"/>
              <a:ext cx="597025" cy="597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7" name="Google Shape;1587;g160b885278f_0_469"/>
          <p:cNvGrpSpPr/>
          <p:nvPr/>
        </p:nvGrpSpPr>
        <p:grpSpPr>
          <a:xfrm>
            <a:off x="1466908" y="1537122"/>
            <a:ext cx="9262844" cy="4930086"/>
            <a:chOff x="1044965" y="985322"/>
            <a:chExt cx="8863965" cy="4933540"/>
          </a:xfrm>
        </p:grpSpPr>
        <p:pic>
          <p:nvPicPr>
            <p:cNvPr id="1588" name="Google Shape;1588;g160b885278f_0_46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4965" y="985322"/>
              <a:ext cx="2740136" cy="2361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g160b885278f_0_46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69998" y="985322"/>
              <a:ext cx="2868157" cy="2361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g160b885278f_0_46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023055" y="985322"/>
              <a:ext cx="2885875" cy="23617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g160b885278f_0_46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969998" y="3576302"/>
              <a:ext cx="2868157" cy="2342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g160b885278f_0_46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44966" y="3576302"/>
              <a:ext cx="2741622" cy="23125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3" name="Google Shape;1593;g160b885278f_0_469"/>
          <p:cNvGrpSpPr/>
          <p:nvPr/>
        </p:nvGrpSpPr>
        <p:grpSpPr>
          <a:xfrm>
            <a:off x="7553089" y="4107275"/>
            <a:ext cx="3345813" cy="2359907"/>
            <a:chOff x="7096982" y="3576302"/>
            <a:chExt cx="3762300" cy="2584500"/>
          </a:xfrm>
        </p:grpSpPr>
        <p:sp>
          <p:nvSpPr>
            <p:cNvPr id="1594" name="Google Shape;1594;g160b885278f_0_469"/>
            <p:cNvSpPr/>
            <p:nvPr/>
          </p:nvSpPr>
          <p:spPr>
            <a:xfrm>
              <a:off x="7286824" y="3576302"/>
              <a:ext cx="3443700" cy="2584500"/>
            </a:xfrm>
            <a:prstGeom prst="roundRect">
              <a:avLst>
                <a:gd name="adj" fmla="val 8702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5" name="Google Shape;1595;g160b885278f_0_469"/>
            <p:cNvSpPr txBox="1"/>
            <p:nvPr/>
          </p:nvSpPr>
          <p:spPr>
            <a:xfrm>
              <a:off x="7096994" y="4059436"/>
              <a:ext cx="3572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Arial"/>
                <a:buChar char="●"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정확도, 정밀도, F1 Score, AUC score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는 Standard 최적 하이퍼 파라미터로 예측한 모델이 가장 높음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160b885278f_0_469"/>
            <p:cNvSpPr txBox="1"/>
            <p:nvPr/>
          </p:nvSpPr>
          <p:spPr>
            <a:xfrm>
              <a:off x="7096982" y="5115936"/>
              <a:ext cx="37623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048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Arial"/>
                <a:buChar char="●"/>
              </a:pPr>
              <a:r>
                <a:rPr lang="en-US" sz="1200" b="0" i="0" u="none" strike="noStrike" cap="non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재현율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만 Log 디폴트 하이퍼 파라미터로 예측한 모델이 높았음을 알 수 있다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7" name="Google Shape;1597;g160b885278f_0_469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8" name="Google Shape;1598;g160b885278f_0_469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Support Vector Machine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599" name="Google Shape;1599;g160b885278f_0_469"/>
          <p:cNvPicPr preferRelativeResize="0"/>
          <p:nvPr/>
        </p:nvPicPr>
        <p:blipFill>
          <a:blip r:embed="rId9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60b885278f_0_529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05" name="Google Shape;1605;g160b885278f_0_529"/>
          <p:cNvGrpSpPr/>
          <p:nvPr/>
        </p:nvGrpSpPr>
        <p:grpSpPr>
          <a:xfrm>
            <a:off x="466868" y="857323"/>
            <a:ext cx="3743928" cy="756009"/>
            <a:chOff x="924068" y="1009723"/>
            <a:chExt cx="3743928" cy="756009"/>
          </a:xfrm>
        </p:grpSpPr>
        <p:grpSp>
          <p:nvGrpSpPr>
            <p:cNvPr id="1606" name="Google Shape;1606;g160b885278f_0_529"/>
            <p:cNvGrpSpPr/>
            <p:nvPr/>
          </p:nvGrpSpPr>
          <p:grpSpPr>
            <a:xfrm>
              <a:off x="924068" y="1009723"/>
              <a:ext cx="3743928" cy="756009"/>
              <a:chOff x="5042330" y="2367448"/>
              <a:chExt cx="3743928" cy="756009"/>
            </a:xfrm>
          </p:grpSpPr>
          <p:sp>
            <p:nvSpPr>
              <p:cNvPr id="1607" name="Google Shape;1607;g160b885278f_0_529"/>
              <p:cNvSpPr/>
              <p:nvPr/>
            </p:nvSpPr>
            <p:spPr>
              <a:xfrm>
                <a:off x="5512188" y="2594075"/>
                <a:ext cx="3065100" cy="400200"/>
              </a:xfrm>
              <a:prstGeom prst="roundRect">
                <a:avLst>
                  <a:gd name="adj" fmla="val 29990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08" name="Google Shape;1608;g160b885278f_0_529"/>
              <p:cNvSpPr txBox="1"/>
              <p:nvPr/>
            </p:nvSpPr>
            <p:spPr>
              <a:xfrm>
                <a:off x="5920958" y="2594075"/>
                <a:ext cx="2865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4. 시각화 및 최종모델 선정</a:t>
                </a:r>
                <a:endParaRPr/>
              </a:p>
            </p:txBody>
          </p:sp>
          <p:grpSp>
            <p:nvGrpSpPr>
              <p:cNvPr id="1609" name="Google Shape;1609;g160b885278f_0_529"/>
              <p:cNvGrpSpPr/>
              <p:nvPr/>
            </p:nvGrpSpPr>
            <p:grpSpPr>
              <a:xfrm>
                <a:off x="5042330" y="2367448"/>
                <a:ext cx="1085601" cy="756009"/>
                <a:chOff x="540500" y="2056410"/>
                <a:chExt cx="1276427" cy="888900"/>
              </a:xfrm>
            </p:grpSpPr>
            <p:sp>
              <p:nvSpPr>
                <p:cNvPr id="1610" name="Google Shape;1610;g160b885278f_0_529"/>
                <p:cNvSpPr/>
                <p:nvPr/>
              </p:nvSpPr>
              <p:spPr>
                <a:xfrm>
                  <a:off x="854894" y="2229137"/>
                  <a:ext cx="297255" cy="364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1" h="3472" extrusionOk="0">
                      <a:moveTo>
                        <a:pt x="2538" y="2529"/>
                      </a:moveTo>
                      <a:lnTo>
                        <a:pt x="2517" y="2531"/>
                      </a:lnTo>
                      <a:lnTo>
                        <a:pt x="2496" y="2537"/>
                      </a:lnTo>
                      <a:lnTo>
                        <a:pt x="2476" y="2547"/>
                      </a:lnTo>
                      <a:lnTo>
                        <a:pt x="2459" y="2563"/>
                      </a:lnTo>
                      <a:lnTo>
                        <a:pt x="2124" y="2939"/>
                      </a:lnTo>
                      <a:lnTo>
                        <a:pt x="1950" y="2800"/>
                      </a:lnTo>
                      <a:lnTo>
                        <a:pt x="1930" y="2787"/>
                      </a:lnTo>
                      <a:lnTo>
                        <a:pt x="1909" y="2780"/>
                      </a:lnTo>
                      <a:lnTo>
                        <a:pt x="1888" y="2778"/>
                      </a:lnTo>
                      <a:lnTo>
                        <a:pt x="1866" y="2780"/>
                      </a:lnTo>
                      <a:lnTo>
                        <a:pt x="1845" y="2787"/>
                      </a:lnTo>
                      <a:lnTo>
                        <a:pt x="1826" y="2799"/>
                      </a:lnTo>
                      <a:lnTo>
                        <a:pt x="1810" y="2814"/>
                      </a:lnTo>
                      <a:lnTo>
                        <a:pt x="1797" y="2834"/>
                      </a:lnTo>
                      <a:lnTo>
                        <a:pt x="1791" y="2855"/>
                      </a:lnTo>
                      <a:lnTo>
                        <a:pt x="1788" y="2876"/>
                      </a:lnTo>
                      <a:lnTo>
                        <a:pt x="1791" y="2899"/>
                      </a:lnTo>
                      <a:lnTo>
                        <a:pt x="1797" y="2920"/>
                      </a:lnTo>
                      <a:lnTo>
                        <a:pt x="1809" y="2938"/>
                      </a:lnTo>
                      <a:lnTo>
                        <a:pt x="1826" y="2954"/>
                      </a:lnTo>
                      <a:lnTo>
                        <a:pt x="2073" y="3152"/>
                      </a:lnTo>
                      <a:lnTo>
                        <a:pt x="2093" y="3165"/>
                      </a:lnTo>
                      <a:lnTo>
                        <a:pt x="2114" y="3172"/>
                      </a:lnTo>
                      <a:lnTo>
                        <a:pt x="2135" y="3174"/>
                      </a:lnTo>
                      <a:lnTo>
                        <a:pt x="2156" y="3172"/>
                      </a:lnTo>
                      <a:lnTo>
                        <a:pt x="2175" y="3166"/>
                      </a:lnTo>
                      <a:lnTo>
                        <a:pt x="2194" y="3155"/>
                      </a:lnTo>
                      <a:lnTo>
                        <a:pt x="2210" y="3142"/>
                      </a:lnTo>
                      <a:lnTo>
                        <a:pt x="2607" y="2694"/>
                      </a:lnTo>
                      <a:lnTo>
                        <a:pt x="2620" y="2676"/>
                      </a:lnTo>
                      <a:lnTo>
                        <a:pt x="2628" y="2656"/>
                      </a:lnTo>
                      <a:lnTo>
                        <a:pt x="2633" y="2633"/>
                      </a:lnTo>
                      <a:lnTo>
                        <a:pt x="2631" y="2612"/>
                      </a:lnTo>
                      <a:lnTo>
                        <a:pt x="2625" y="2591"/>
                      </a:lnTo>
                      <a:lnTo>
                        <a:pt x="2615" y="2571"/>
                      </a:lnTo>
                      <a:lnTo>
                        <a:pt x="2599" y="2555"/>
                      </a:lnTo>
                      <a:lnTo>
                        <a:pt x="2580" y="2542"/>
                      </a:lnTo>
                      <a:lnTo>
                        <a:pt x="2560" y="2534"/>
                      </a:lnTo>
                      <a:lnTo>
                        <a:pt x="2538" y="2529"/>
                      </a:lnTo>
                      <a:close/>
                      <a:moveTo>
                        <a:pt x="944" y="2430"/>
                      </a:moveTo>
                      <a:lnTo>
                        <a:pt x="1391" y="2430"/>
                      </a:lnTo>
                      <a:lnTo>
                        <a:pt x="1406" y="2433"/>
                      </a:lnTo>
                      <a:lnTo>
                        <a:pt x="1420" y="2440"/>
                      </a:lnTo>
                      <a:lnTo>
                        <a:pt x="1431" y="2450"/>
                      </a:lnTo>
                      <a:lnTo>
                        <a:pt x="1438" y="2464"/>
                      </a:lnTo>
                      <a:lnTo>
                        <a:pt x="1440" y="2480"/>
                      </a:lnTo>
                      <a:lnTo>
                        <a:pt x="1440" y="2529"/>
                      </a:lnTo>
                      <a:lnTo>
                        <a:pt x="1438" y="2545"/>
                      </a:lnTo>
                      <a:lnTo>
                        <a:pt x="1431" y="2559"/>
                      </a:lnTo>
                      <a:lnTo>
                        <a:pt x="1420" y="2569"/>
                      </a:lnTo>
                      <a:lnTo>
                        <a:pt x="1406" y="2577"/>
                      </a:lnTo>
                      <a:lnTo>
                        <a:pt x="1391" y="2579"/>
                      </a:lnTo>
                      <a:lnTo>
                        <a:pt x="944" y="2579"/>
                      </a:lnTo>
                      <a:lnTo>
                        <a:pt x="928" y="2577"/>
                      </a:lnTo>
                      <a:lnTo>
                        <a:pt x="914" y="2569"/>
                      </a:lnTo>
                      <a:lnTo>
                        <a:pt x="904" y="2559"/>
                      </a:lnTo>
                      <a:lnTo>
                        <a:pt x="896" y="2545"/>
                      </a:lnTo>
                      <a:lnTo>
                        <a:pt x="894" y="2529"/>
                      </a:lnTo>
                      <a:lnTo>
                        <a:pt x="894" y="2480"/>
                      </a:lnTo>
                      <a:lnTo>
                        <a:pt x="896" y="2464"/>
                      </a:lnTo>
                      <a:lnTo>
                        <a:pt x="904" y="2450"/>
                      </a:lnTo>
                      <a:lnTo>
                        <a:pt x="914" y="2440"/>
                      </a:lnTo>
                      <a:lnTo>
                        <a:pt x="928" y="2433"/>
                      </a:lnTo>
                      <a:lnTo>
                        <a:pt x="944" y="2430"/>
                      </a:lnTo>
                      <a:close/>
                      <a:moveTo>
                        <a:pt x="769" y="2319"/>
                      </a:moveTo>
                      <a:lnTo>
                        <a:pt x="783" y="2322"/>
                      </a:lnTo>
                      <a:lnTo>
                        <a:pt x="795" y="2330"/>
                      </a:lnTo>
                      <a:lnTo>
                        <a:pt x="805" y="2341"/>
                      </a:lnTo>
                      <a:lnTo>
                        <a:pt x="810" y="2355"/>
                      </a:lnTo>
                      <a:lnTo>
                        <a:pt x="810" y="2368"/>
                      </a:lnTo>
                      <a:lnTo>
                        <a:pt x="807" y="2382"/>
                      </a:lnTo>
                      <a:lnTo>
                        <a:pt x="800" y="2395"/>
                      </a:lnTo>
                      <a:lnTo>
                        <a:pt x="616" y="2600"/>
                      </a:lnTo>
                      <a:lnTo>
                        <a:pt x="606" y="2608"/>
                      </a:lnTo>
                      <a:lnTo>
                        <a:pt x="594" y="2613"/>
                      </a:lnTo>
                      <a:lnTo>
                        <a:pt x="581" y="2616"/>
                      </a:lnTo>
                      <a:lnTo>
                        <a:pt x="567" y="2612"/>
                      </a:lnTo>
                      <a:lnTo>
                        <a:pt x="553" y="2605"/>
                      </a:lnTo>
                      <a:lnTo>
                        <a:pt x="439" y="2514"/>
                      </a:lnTo>
                      <a:lnTo>
                        <a:pt x="430" y="2503"/>
                      </a:lnTo>
                      <a:lnTo>
                        <a:pt x="423" y="2490"/>
                      </a:lnTo>
                      <a:lnTo>
                        <a:pt x="422" y="2477"/>
                      </a:lnTo>
                      <a:lnTo>
                        <a:pt x="425" y="2463"/>
                      </a:lnTo>
                      <a:lnTo>
                        <a:pt x="432" y="2449"/>
                      </a:lnTo>
                      <a:lnTo>
                        <a:pt x="442" y="2440"/>
                      </a:lnTo>
                      <a:lnTo>
                        <a:pt x="456" y="2435"/>
                      </a:lnTo>
                      <a:lnTo>
                        <a:pt x="470" y="2433"/>
                      </a:lnTo>
                      <a:lnTo>
                        <a:pt x="484" y="2436"/>
                      </a:lnTo>
                      <a:lnTo>
                        <a:pt x="496" y="2443"/>
                      </a:lnTo>
                      <a:lnTo>
                        <a:pt x="576" y="2507"/>
                      </a:lnTo>
                      <a:lnTo>
                        <a:pt x="731" y="2334"/>
                      </a:lnTo>
                      <a:lnTo>
                        <a:pt x="742" y="2324"/>
                      </a:lnTo>
                      <a:lnTo>
                        <a:pt x="755" y="2320"/>
                      </a:lnTo>
                      <a:lnTo>
                        <a:pt x="769" y="2319"/>
                      </a:lnTo>
                      <a:close/>
                      <a:moveTo>
                        <a:pt x="2186" y="2182"/>
                      </a:moveTo>
                      <a:lnTo>
                        <a:pt x="2251" y="2185"/>
                      </a:lnTo>
                      <a:lnTo>
                        <a:pt x="2316" y="2196"/>
                      </a:lnTo>
                      <a:lnTo>
                        <a:pt x="2378" y="2212"/>
                      </a:lnTo>
                      <a:lnTo>
                        <a:pt x="2437" y="2233"/>
                      </a:lnTo>
                      <a:lnTo>
                        <a:pt x="2494" y="2260"/>
                      </a:lnTo>
                      <a:lnTo>
                        <a:pt x="2546" y="2293"/>
                      </a:lnTo>
                      <a:lnTo>
                        <a:pt x="2596" y="2329"/>
                      </a:lnTo>
                      <a:lnTo>
                        <a:pt x="2642" y="2371"/>
                      </a:lnTo>
                      <a:lnTo>
                        <a:pt x="2683" y="2417"/>
                      </a:lnTo>
                      <a:lnTo>
                        <a:pt x="2721" y="2466"/>
                      </a:lnTo>
                      <a:lnTo>
                        <a:pt x="2753" y="2520"/>
                      </a:lnTo>
                      <a:lnTo>
                        <a:pt x="2780" y="2577"/>
                      </a:lnTo>
                      <a:lnTo>
                        <a:pt x="2802" y="2636"/>
                      </a:lnTo>
                      <a:lnTo>
                        <a:pt x="2818" y="2698"/>
                      </a:lnTo>
                      <a:lnTo>
                        <a:pt x="2828" y="2761"/>
                      </a:lnTo>
                      <a:lnTo>
                        <a:pt x="2831" y="2827"/>
                      </a:lnTo>
                      <a:lnTo>
                        <a:pt x="2828" y="2893"/>
                      </a:lnTo>
                      <a:lnTo>
                        <a:pt x="2818" y="2958"/>
                      </a:lnTo>
                      <a:lnTo>
                        <a:pt x="2802" y="3019"/>
                      </a:lnTo>
                      <a:lnTo>
                        <a:pt x="2780" y="3079"/>
                      </a:lnTo>
                      <a:lnTo>
                        <a:pt x="2753" y="3134"/>
                      </a:lnTo>
                      <a:lnTo>
                        <a:pt x="2721" y="3188"/>
                      </a:lnTo>
                      <a:lnTo>
                        <a:pt x="2683" y="3237"/>
                      </a:lnTo>
                      <a:lnTo>
                        <a:pt x="2642" y="3283"/>
                      </a:lnTo>
                      <a:lnTo>
                        <a:pt x="2596" y="3325"/>
                      </a:lnTo>
                      <a:lnTo>
                        <a:pt x="2546" y="3362"/>
                      </a:lnTo>
                      <a:lnTo>
                        <a:pt x="2494" y="3394"/>
                      </a:lnTo>
                      <a:lnTo>
                        <a:pt x="2437" y="3421"/>
                      </a:lnTo>
                      <a:lnTo>
                        <a:pt x="2378" y="3443"/>
                      </a:lnTo>
                      <a:lnTo>
                        <a:pt x="2316" y="3459"/>
                      </a:lnTo>
                      <a:lnTo>
                        <a:pt x="2251" y="3469"/>
                      </a:lnTo>
                      <a:lnTo>
                        <a:pt x="2186" y="3472"/>
                      </a:lnTo>
                      <a:lnTo>
                        <a:pt x="2120" y="3469"/>
                      </a:lnTo>
                      <a:lnTo>
                        <a:pt x="2055" y="3459"/>
                      </a:lnTo>
                      <a:lnTo>
                        <a:pt x="1993" y="3443"/>
                      </a:lnTo>
                      <a:lnTo>
                        <a:pt x="1934" y="3421"/>
                      </a:lnTo>
                      <a:lnTo>
                        <a:pt x="1877" y="3394"/>
                      </a:lnTo>
                      <a:lnTo>
                        <a:pt x="1825" y="3362"/>
                      </a:lnTo>
                      <a:lnTo>
                        <a:pt x="1775" y="3325"/>
                      </a:lnTo>
                      <a:lnTo>
                        <a:pt x="1729" y="3283"/>
                      </a:lnTo>
                      <a:lnTo>
                        <a:pt x="1688" y="3237"/>
                      </a:lnTo>
                      <a:lnTo>
                        <a:pt x="1650" y="3188"/>
                      </a:lnTo>
                      <a:lnTo>
                        <a:pt x="1618" y="3134"/>
                      </a:lnTo>
                      <a:lnTo>
                        <a:pt x="1591" y="3079"/>
                      </a:lnTo>
                      <a:lnTo>
                        <a:pt x="1569" y="3019"/>
                      </a:lnTo>
                      <a:lnTo>
                        <a:pt x="1553" y="2958"/>
                      </a:lnTo>
                      <a:lnTo>
                        <a:pt x="1543" y="2893"/>
                      </a:lnTo>
                      <a:lnTo>
                        <a:pt x="1540" y="2827"/>
                      </a:lnTo>
                      <a:lnTo>
                        <a:pt x="1543" y="2761"/>
                      </a:lnTo>
                      <a:lnTo>
                        <a:pt x="1553" y="2698"/>
                      </a:lnTo>
                      <a:lnTo>
                        <a:pt x="1569" y="2636"/>
                      </a:lnTo>
                      <a:lnTo>
                        <a:pt x="1591" y="2577"/>
                      </a:lnTo>
                      <a:lnTo>
                        <a:pt x="1618" y="2520"/>
                      </a:lnTo>
                      <a:lnTo>
                        <a:pt x="1650" y="2466"/>
                      </a:lnTo>
                      <a:lnTo>
                        <a:pt x="1688" y="2417"/>
                      </a:lnTo>
                      <a:lnTo>
                        <a:pt x="1729" y="2371"/>
                      </a:lnTo>
                      <a:lnTo>
                        <a:pt x="1775" y="2329"/>
                      </a:lnTo>
                      <a:lnTo>
                        <a:pt x="1825" y="2293"/>
                      </a:lnTo>
                      <a:lnTo>
                        <a:pt x="1877" y="2260"/>
                      </a:lnTo>
                      <a:lnTo>
                        <a:pt x="1934" y="2233"/>
                      </a:lnTo>
                      <a:lnTo>
                        <a:pt x="1993" y="2212"/>
                      </a:lnTo>
                      <a:lnTo>
                        <a:pt x="2055" y="2196"/>
                      </a:lnTo>
                      <a:lnTo>
                        <a:pt x="2120" y="2185"/>
                      </a:lnTo>
                      <a:lnTo>
                        <a:pt x="2186" y="2182"/>
                      </a:lnTo>
                      <a:close/>
                      <a:moveTo>
                        <a:pt x="944" y="1984"/>
                      </a:moveTo>
                      <a:lnTo>
                        <a:pt x="1491" y="1984"/>
                      </a:lnTo>
                      <a:lnTo>
                        <a:pt x="1505" y="1986"/>
                      </a:lnTo>
                      <a:lnTo>
                        <a:pt x="1519" y="1994"/>
                      </a:lnTo>
                      <a:lnTo>
                        <a:pt x="1531" y="2004"/>
                      </a:lnTo>
                      <a:lnTo>
                        <a:pt x="1537" y="2018"/>
                      </a:lnTo>
                      <a:lnTo>
                        <a:pt x="1540" y="2034"/>
                      </a:lnTo>
                      <a:lnTo>
                        <a:pt x="1540" y="2083"/>
                      </a:lnTo>
                      <a:lnTo>
                        <a:pt x="1537" y="2099"/>
                      </a:lnTo>
                      <a:lnTo>
                        <a:pt x="1531" y="2113"/>
                      </a:lnTo>
                      <a:lnTo>
                        <a:pt x="1519" y="2123"/>
                      </a:lnTo>
                      <a:lnTo>
                        <a:pt x="1505" y="2131"/>
                      </a:lnTo>
                      <a:lnTo>
                        <a:pt x="1491" y="2133"/>
                      </a:lnTo>
                      <a:lnTo>
                        <a:pt x="944" y="2133"/>
                      </a:lnTo>
                      <a:lnTo>
                        <a:pt x="928" y="2131"/>
                      </a:lnTo>
                      <a:lnTo>
                        <a:pt x="914" y="2123"/>
                      </a:lnTo>
                      <a:lnTo>
                        <a:pt x="904" y="2113"/>
                      </a:lnTo>
                      <a:lnTo>
                        <a:pt x="896" y="2099"/>
                      </a:lnTo>
                      <a:lnTo>
                        <a:pt x="894" y="2083"/>
                      </a:lnTo>
                      <a:lnTo>
                        <a:pt x="894" y="2034"/>
                      </a:lnTo>
                      <a:lnTo>
                        <a:pt x="896" y="2018"/>
                      </a:lnTo>
                      <a:lnTo>
                        <a:pt x="904" y="2004"/>
                      </a:lnTo>
                      <a:lnTo>
                        <a:pt x="914" y="1994"/>
                      </a:lnTo>
                      <a:lnTo>
                        <a:pt x="928" y="1986"/>
                      </a:lnTo>
                      <a:lnTo>
                        <a:pt x="944" y="1984"/>
                      </a:lnTo>
                      <a:close/>
                      <a:moveTo>
                        <a:pt x="769" y="1894"/>
                      </a:moveTo>
                      <a:lnTo>
                        <a:pt x="783" y="1897"/>
                      </a:lnTo>
                      <a:lnTo>
                        <a:pt x="795" y="1905"/>
                      </a:lnTo>
                      <a:lnTo>
                        <a:pt x="805" y="1916"/>
                      </a:lnTo>
                      <a:lnTo>
                        <a:pt x="810" y="1930"/>
                      </a:lnTo>
                      <a:lnTo>
                        <a:pt x="810" y="1943"/>
                      </a:lnTo>
                      <a:lnTo>
                        <a:pt x="807" y="1957"/>
                      </a:lnTo>
                      <a:lnTo>
                        <a:pt x="800" y="1970"/>
                      </a:lnTo>
                      <a:lnTo>
                        <a:pt x="616" y="2175"/>
                      </a:lnTo>
                      <a:lnTo>
                        <a:pt x="606" y="2183"/>
                      </a:lnTo>
                      <a:lnTo>
                        <a:pt x="594" y="2188"/>
                      </a:lnTo>
                      <a:lnTo>
                        <a:pt x="581" y="2191"/>
                      </a:lnTo>
                      <a:lnTo>
                        <a:pt x="567" y="2187"/>
                      </a:lnTo>
                      <a:lnTo>
                        <a:pt x="553" y="2180"/>
                      </a:lnTo>
                      <a:lnTo>
                        <a:pt x="439" y="2088"/>
                      </a:lnTo>
                      <a:lnTo>
                        <a:pt x="430" y="2078"/>
                      </a:lnTo>
                      <a:lnTo>
                        <a:pt x="423" y="2065"/>
                      </a:lnTo>
                      <a:lnTo>
                        <a:pt x="422" y="2052"/>
                      </a:lnTo>
                      <a:lnTo>
                        <a:pt x="425" y="2038"/>
                      </a:lnTo>
                      <a:lnTo>
                        <a:pt x="432" y="2024"/>
                      </a:lnTo>
                      <a:lnTo>
                        <a:pt x="442" y="2015"/>
                      </a:lnTo>
                      <a:lnTo>
                        <a:pt x="456" y="2010"/>
                      </a:lnTo>
                      <a:lnTo>
                        <a:pt x="470" y="2007"/>
                      </a:lnTo>
                      <a:lnTo>
                        <a:pt x="484" y="2011"/>
                      </a:lnTo>
                      <a:lnTo>
                        <a:pt x="496" y="2018"/>
                      </a:lnTo>
                      <a:lnTo>
                        <a:pt x="576" y="2082"/>
                      </a:lnTo>
                      <a:lnTo>
                        <a:pt x="731" y="1909"/>
                      </a:lnTo>
                      <a:lnTo>
                        <a:pt x="742" y="1899"/>
                      </a:lnTo>
                      <a:lnTo>
                        <a:pt x="755" y="1895"/>
                      </a:lnTo>
                      <a:lnTo>
                        <a:pt x="769" y="1894"/>
                      </a:lnTo>
                      <a:close/>
                      <a:moveTo>
                        <a:pt x="944" y="1588"/>
                      </a:moveTo>
                      <a:lnTo>
                        <a:pt x="1738" y="1588"/>
                      </a:lnTo>
                      <a:lnTo>
                        <a:pt x="1754" y="1590"/>
                      </a:lnTo>
                      <a:lnTo>
                        <a:pt x="1768" y="1597"/>
                      </a:lnTo>
                      <a:lnTo>
                        <a:pt x="1778" y="1608"/>
                      </a:lnTo>
                      <a:lnTo>
                        <a:pt x="1786" y="1621"/>
                      </a:lnTo>
                      <a:lnTo>
                        <a:pt x="1788" y="1637"/>
                      </a:lnTo>
                      <a:lnTo>
                        <a:pt x="1788" y="1687"/>
                      </a:lnTo>
                      <a:lnTo>
                        <a:pt x="1786" y="1702"/>
                      </a:lnTo>
                      <a:lnTo>
                        <a:pt x="1778" y="1716"/>
                      </a:lnTo>
                      <a:lnTo>
                        <a:pt x="1768" y="1727"/>
                      </a:lnTo>
                      <a:lnTo>
                        <a:pt x="1754" y="1734"/>
                      </a:lnTo>
                      <a:lnTo>
                        <a:pt x="1738" y="1736"/>
                      </a:lnTo>
                      <a:lnTo>
                        <a:pt x="944" y="1736"/>
                      </a:lnTo>
                      <a:lnTo>
                        <a:pt x="928" y="1734"/>
                      </a:lnTo>
                      <a:lnTo>
                        <a:pt x="914" y="1727"/>
                      </a:lnTo>
                      <a:lnTo>
                        <a:pt x="904" y="1716"/>
                      </a:lnTo>
                      <a:lnTo>
                        <a:pt x="896" y="1702"/>
                      </a:lnTo>
                      <a:lnTo>
                        <a:pt x="894" y="1687"/>
                      </a:lnTo>
                      <a:lnTo>
                        <a:pt x="894" y="1637"/>
                      </a:lnTo>
                      <a:lnTo>
                        <a:pt x="896" y="1621"/>
                      </a:lnTo>
                      <a:lnTo>
                        <a:pt x="904" y="1608"/>
                      </a:lnTo>
                      <a:lnTo>
                        <a:pt x="914" y="1597"/>
                      </a:lnTo>
                      <a:lnTo>
                        <a:pt x="928" y="1590"/>
                      </a:lnTo>
                      <a:lnTo>
                        <a:pt x="944" y="1588"/>
                      </a:lnTo>
                      <a:close/>
                      <a:moveTo>
                        <a:pt x="769" y="1472"/>
                      </a:moveTo>
                      <a:lnTo>
                        <a:pt x="783" y="1475"/>
                      </a:lnTo>
                      <a:lnTo>
                        <a:pt x="795" y="1483"/>
                      </a:lnTo>
                      <a:lnTo>
                        <a:pt x="805" y="1494"/>
                      </a:lnTo>
                      <a:lnTo>
                        <a:pt x="810" y="1508"/>
                      </a:lnTo>
                      <a:lnTo>
                        <a:pt x="810" y="1521"/>
                      </a:lnTo>
                      <a:lnTo>
                        <a:pt x="807" y="1535"/>
                      </a:lnTo>
                      <a:lnTo>
                        <a:pt x="800" y="1548"/>
                      </a:lnTo>
                      <a:lnTo>
                        <a:pt x="616" y="1753"/>
                      </a:lnTo>
                      <a:lnTo>
                        <a:pt x="606" y="1761"/>
                      </a:lnTo>
                      <a:lnTo>
                        <a:pt x="594" y="1767"/>
                      </a:lnTo>
                      <a:lnTo>
                        <a:pt x="581" y="1769"/>
                      </a:lnTo>
                      <a:lnTo>
                        <a:pt x="567" y="1765"/>
                      </a:lnTo>
                      <a:lnTo>
                        <a:pt x="553" y="1758"/>
                      </a:lnTo>
                      <a:lnTo>
                        <a:pt x="439" y="1667"/>
                      </a:lnTo>
                      <a:lnTo>
                        <a:pt x="430" y="1656"/>
                      </a:lnTo>
                      <a:lnTo>
                        <a:pt x="423" y="1643"/>
                      </a:lnTo>
                      <a:lnTo>
                        <a:pt x="422" y="1630"/>
                      </a:lnTo>
                      <a:lnTo>
                        <a:pt x="425" y="1615"/>
                      </a:lnTo>
                      <a:lnTo>
                        <a:pt x="432" y="1602"/>
                      </a:lnTo>
                      <a:lnTo>
                        <a:pt x="442" y="1593"/>
                      </a:lnTo>
                      <a:lnTo>
                        <a:pt x="456" y="1588"/>
                      </a:lnTo>
                      <a:lnTo>
                        <a:pt x="470" y="1586"/>
                      </a:lnTo>
                      <a:lnTo>
                        <a:pt x="484" y="1589"/>
                      </a:lnTo>
                      <a:lnTo>
                        <a:pt x="496" y="1596"/>
                      </a:lnTo>
                      <a:lnTo>
                        <a:pt x="576" y="1660"/>
                      </a:lnTo>
                      <a:lnTo>
                        <a:pt x="731" y="1487"/>
                      </a:lnTo>
                      <a:lnTo>
                        <a:pt x="742" y="1477"/>
                      </a:lnTo>
                      <a:lnTo>
                        <a:pt x="755" y="1473"/>
                      </a:lnTo>
                      <a:lnTo>
                        <a:pt x="769" y="1472"/>
                      </a:lnTo>
                      <a:close/>
                      <a:moveTo>
                        <a:pt x="944" y="1140"/>
                      </a:moveTo>
                      <a:lnTo>
                        <a:pt x="1738" y="1140"/>
                      </a:lnTo>
                      <a:lnTo>
                        <a:pt x="1754" y="1144"/>
                      </a:lnTo>
                      <a:lnTo>
                        <a:pt x="1768" y="1150"/>
                      </a:lnTo>
                      <a:lnTo>
                        <a:pt x="1778" y="1162"/>
                      </a:lnTo>
                      <a:lnTo>
                        <a:pt x="1786" y="1175"/>
                      </a:lnTo>
                      <a:lnTo>
                        <a:pt x="1788" y="1190"/>
                      </a:lnTo>
                      <a:lnTo>
                        <a:pt x="1788" y="1240"/>
                      </a:lnTo>
                      <a:lnTo>
                        <a:pt x="1786" y="1255"/>
                      </a:lnTo>
                      <a:lnTo>
                        <a:pt x="1778" y="1269"/>
                      </a:lnTo>
                      <a:lnTo>
                        <a:pt x="1768" y="1280"/>
                      </a:lnTo>
                      <a:lnTo>
                        <a:pt x="1754" y="1287"/>
                      </a:lnTo>
                      <a:lnTo>
                        <a:pt x="1738" y="1290"/>
                      </a:lnTo>
                      <a:lnTo>
                        <a:pt x="944" y="1290"/>
                      </a:lnTo>
                      <a:lnTo>
                        <a:pt x="928" y="1287"/>
                      </a:lnTo>
                      <a:lnTo>
                        <a:pt x="914" y="1280"/>
                      </a:lnTo>
                      <a:lnTo>
                        <a:pt x="904" y="1269"/>
                      </a:lnTo>
                      <a:lnTo>
                        <a:pt x="896" y="1255"/>
                      </a:lnTo>
                      <a:lnTo>
                        <a:pt x="894" y="1240"/>
                      </a:lnTo>
                      <a:lnTo>
                        <a:pt x="894" y="1190"/>
                      </a:lnTo>
                      <a:lnTo>
                        <a:pt x="896" y="1175"/>
                      </a:lnTo>
                      <a:lnTo>
                        <a:pt x="904" y="1162"/>
                      </a:lnTo>
                      <a:lnTo>
                        <a:pt x="914" y="1150"/>
                      </a:lnTo>
                      <a:lnTo>
                        <a:pt x="928" y="1144"/>
                      </a:lnTo>
                      <a:lnTo>
                        <a:pt x="944" y="1140"/>
                      </a:lnTo>
                      <a:close/>
                      <a:moveTo>
                        <a:pt x="769" y="1030"/>
                      </a:moveTo>
                      <a:lnTo>
                        <a:pt x="783" y="1034"/>
                      </a:lnTo>
                      <a:lnTo>
                        <a:pt x="795" y="1042"/>
                      </a:lnTo>
                      <a:lnTo>
                        <a:pt x="805" y="1053"/>
                      </a:lnTo>
                      <a:lnTo>
                        <a:pt x="810" y="1066"/>
                      </a:lnTo>
                      <a:lnTo>
                        <a:pt x="810" y="1081"/>
                      </a:lnTo>
                      <a:lnTo>
                        <a:pt x="807" y="1094"/>
                      </a:lnTo>
                      <a:lnTo>
                        <a:pt x="800" y="1106"/>
                      </a:lnTo>
                      <a:lnTo>
                        <a:pt x="616" y="1312"/>
                      </a:lnTo>
                      <a:lnTo>
                        <a:pt x="606" y="1320"/>
                      </a:lnTo>
                      <a:lnTo>
                        <a:pt x="594" y="1326"/>
                      </a:lnTo>
                      <a:lnTo>
                        <a:pt x="581" y="1327"/>
                      </a:lnTo>
                      <a:lnTo>
                        <a:pt x="567" y="1325"/>
                      </a:lnTo>
                      <a:lnTo>
                        <a:pt x="553" y="1317"/>
                      </a:lnTo>
                      <a:lnTo>
                        <a:pt x="439" y="1226"/>
                      </a:lnTo>
                      <a:lnTo>
                        <a:pt x="430" y="1215"/>
                      </a:lnTo>
                      <a:lnTo>
                        <a:pt x="423" y="1202"/>
                      </a:lnTo>
                      <a:lnTo>
                        <a:pt x="422" y="1188"/>
                      </a:lnTo>
                      <a:lnTo>
                        <a:pt x="425" y="1174"/>
                      </a:lnTo>
                      <a:lnTo>
                        <a:pt x="432" y="1162"/>
                      </a:lnTo>
                      <a:lnTo>
                        <a:pt x="442" y="1152"/>
                      </a:lnTo>
                      <a:lnTo>
                        <a:pt x="456" y="1146"/>
                      </a:lnTo>
                      <a:lnTo>
                        <a:pt x="470" y="1145"/>
                      </a:lnTo>
                      <a:lnTo>
                        <a:pt x="484" y="1147"/>
                      </a:lnTo>
                      <a:lnTo>
                        <a:pt x="496" y="1154"/>
                      </a:lnTo>
                      <a:lnTo>
                        <a:pt x="576" y="1218"/>
                      </a:lnTo>
                      <a:lnTo>
                        <a:pt x="731" y="1046"/>
                      </a:lnTo>
                      <a:lnTo>
                        <a:pt x="742" y="1036"/>
                      </a:lnTo>
                      <a:lnTo>
                        <a:pt x="755" y="1031"/>
                      </a:lnTo>
                      <a:lnTo>
                        <a:pt x="769" y="1030"/>
                      </a:lnTo>
                      <a:close/>
                      <a:moveTo>
                        <a:pt x="150" y="347"/>
                      </a:moveTo>
                      <a:lnTo>
                        <a:pt x="552" y="347"/>
                      </a:lnTo>
                      <a:lnTo>
                        <a:pt x="548" y="372"/>
                      </a:lnTo>
                      <a:lnTo>
                        <a:pt x="547" y="399"/>
                      </a:lnTo>
                      <a:lnTo>
                        <a:pt x="550" y="439"/>
                      </a:lnTo>
                      <a:lnTo>
                        <a:pt x="559" y="477"/>
                      </a:lnTo>
                      <a:lnTo>
                        <a:pt x="574" y="511"/>
                      </a:lnTo>
                      <a:lnTo>
                        <a:pt x="594" y="544"/>
                      </a:lnTo>
                      <a:lnTo>
                        <a:pt x="618" y="572"/>
                      </a:lnTo>
                      <a:lnTo>
                        <a:pt x="648" y="598"/>
                      </a:lnTo>
                      <a:lnTo>
                        <a:pt x="681" y="618"/>
                      </a:lnTo>
                      <a:lnTo>
                        <a:pt x="715" y="632"/>
                      </a:lnTo>
                      <a:lnTo>
                        <a:pt x="753" y="642"/>
                      </a:lnTo>
                      <a:lnTo>
                        <a:pt x="793" y="645"/>
                      </a:lnTo>
                      <a:lnTo>
                        <a:pt x="1442" y="645"/>
                      </a:lnTo>
                      <a:lnTo>
                        <a:pt x="1482" y="642"/>
                      </a:lnTo>
                      <a:lnTo>
                        <a:pt x="1520" y="632"/>
                      </a:lnTo>
                      <a:lnTo>
                        <a:pt x="1555" y="618"/>
                      </a:lnTo>
                      <a:lnTo>
                        <a:pt x="1588" y="597"/>
                      </a:lnTo>
                      <a:lnTo>
                        <a:pt x="1616" y="572"/>
                      </a:lnTo>
                      <a:lnTo>
                        <a:pt x="1641" y="543"/>
                      </a:lnTo>
                      <a:lnTo>
                        <a:pt x="1661" y="510"/>
                      </a:lnTo>
                      <a:lnTo>
                        <a:pt x="1676" y="475"/>
                      </a:lnTo>
                      <a:lnTo>
                        <a:pt x="1686" y="436"/>
                      </a:lnTo>
                      <a:lnTo>
                        <a:pt x="1689" y="396"/>
                      </a:lnTo>
                      <a:lnTo>
                        <a:pt x="1688" y="371"/>
                      </a:lnTo>
                      <a:lnTo>
                        <a:pt x="1683" y="347"/>
                      </a:lnTo>
                      <a:lnTo>
                        <a:pt x="1987" y="347"/>
                      </a:lnTo>
                      <a:lnTo>
                        <a:pt x="2029" y="349"/>
                      </a:lnTo>
                      <a:lnTo>
                        <a:pt x="2067" y="356"/>
                      </a:lnTo>
                      <a:lnTo>
                        <a:pt x="2101" y="366"/>
                      </a:lnTo>
                      <a:lnTo>
                        <a:pt x="2132" y="379"/>
                      </a:lnTo>
                      <a:lnTo>
                        <a:pt x="2159" y="396"/>
                      </a:lnTo>
                      <a:lnTo>
                        <a:pt x="2182" y="416"/>
                      </a:lnTo>
                      <a:lnTo>
                        <a:pt x="2201" y="438"/>
                      </a:lnTo>
                      <a:lnTo>
                        <a:pt x="2215" y="462"/>
                      </a:lnTo>
                      <a:lnTo>
                        <a:pt x="2226" y="488"/>
                      </a:lnTo>
                      <a:lnTo>
                        <a:pt x="2233" y="517"/>
                      </a:lnTo>
                      <a:lnTo>
                        <a:pt x="2235" y="546"/>
                      </a:lnTo>
                      <a:lnTo>
                        <a:pt x="2235" y="2036"/>
                      </a:lnTo>
                      <a:lnTo>
                        <a:pt x="2210" y="2035"/>
                      </a:lnTo>
                      <a:lnTo>
                        <a:pt x="2186" y="2034"/>
                      </a:lnTo>
                      <a:lnTo>
                        <a:pt x="2118" y="2037"/>
                      </a:lnTo>
                      <a:lnTo>
                        <a:pt x="2051" y="2045"/>
                      </a:lnTo>
                      <a:lnTo>
                        <a:pt x="1987" y="2060"/>
                      </a:lnTo>
                      <a:lnTo>
                        <a:pt x="1987" y="893"/>
                      </a:lnTo>
                      <a:lnTo>
                        <a:pt x="249" y="893"/>
                      </a:lnTo>
                      <a:lnTo>
                        <a:pt x="249" y="2876"/>
                      </a:lnTo>
                      <a:lnTo>
                        <a:pt x="1394" y="2876"/>
                      </a:lnTo>
                      <a:lnTo>
                        <a:pt x="1400" y="2942"/>
                      </a:lnTo>
                      <a:lnTo>
                        <a:pt x="1412" y="3005"/>
                      </a:lnTo>
                      <a:lnTo>
                        <a:pt x="1429" y="3066"/>
                      </a:lnTo>
                      <a:lnTo>
                        <a:pt x="1450" y="3125"/>
                      </a:lnTo>
                      <a:lnTo>
                        <a:pt x="199" y="3125"/>
                      </a:lnTo>
                      <a:lnTo>
                        <a:pt x="163" y="3122"/>
                      </a:lnTo>
                      <a:lnTo>
                        <a:pt x="130" y="3112"/>
                      </a:lnTo>
                      <a:lnTo>
                        <a:pt x="99" y="3097"/>
                      </a:lnTo>
                      <a:lnTo>
                        <a:pt x="71" y="3079"/>
                      </a:lnTo>
                      <a:lnTo>
                        <a:pt x="47" y="3054"/>
                      </a:lnTo>
                      <a:lnTo>
                        <a:pt x="27" y="3027"/>
                      </a:lnTo>
                      <a:lnTo>
                        <a:pt x="13" y="2995"/>
                      </a:lnTo>
                      <a:lnTo>
                        <a:pt x="3" y="2962"/>
                      </a:lnTo>
                      <a:lnTo>
                        <a:pt x="0" y="2926"/>
                      </a:lnTo>
                      <a:lnTo>
                        <a:pt x="0" y="546"/>
                      </a:lnTo>
                      <a:lnTo>
                        <a:pt x="3" y="513"/>
                      </a:lnTo>
                      <a:lnTo>
                        <a:pt x="9" y="483"/>
                      </a:lnTo>
                      <a:lnTo>
                        <a:pt x="21" y="455"/>
                      </a:lnTo>
                      <a:lnTo>
                        <a:pt x="36" y="428"/>
                      </a:lnTo>
                      <a:lnTo>
                        <a:pt x="53" y="405"/>
                      </a:lnTo>
                      <a:lnTo>
                        <a:pt x="71" y="385"/>
                      </a:lnTo>
                      <a:lnTo>
                        <a:pt x="91" y="369"/>
                      </a:lnTo>
                      <a:lnTo>
                        <a:pt x="111" y="358"/>
                      </a:lnTo>
                      <a:lnTo>
                        <a:pt x="131" y="349"/>
                      </a:lnTo>
                      <a:lnTo>
                        <a:pt x="150" y="347"/>
                      </a:lnTo>
                      <a:close/>
                      <a:moveTo>
                        <a:pt x="1118" y="99"/>
                      </a:moveTo>
                      <a:lnTo>
                        <a:pt x="1098" y="102"/>
                      </a:lnTo>
                      <a:lnTo>
                        <a:pt x="1080" y="109"/>
                      </a:lnTo>
                      <a:lnTo>
                        <a:pt x="1065" y="121"/>
                      </a:lnTo>
                      <a:lnTo>
                        <a:pt x="1053" y="136"/>
                      </a:lnTo>
                      <a:lnTo>
                        <a:pt x="1046" y="154"/>
                      </a:lnTo>
                      <a:lnTo>
                        <a:pt x="1043" y="174"/>
                      </a:lnTo>
                      <a:lnTo>
                        <a:pt x="1046" y="194"/>
                      </a:lnTo>
                      <a:lnTo>
                        <a:pt x="1053" y="211"/>
                      </a:lnTo>
                      <a:lnTo>
                        <a:pt x="1065" y="226"/>
                      </a:lnTo>
                      <a:lnTo>
                        <a:pt x="1080" y="238"/>
                      </a:lnTo>
                      <a:lnTo>
                        <a:pt x="1098" y="245"/>
                      </a:lnTo>
                      <a:lnTo>
                        <a:pt x="1118" y="248"/>
                      </a:lnTo>
                      <a:lnTo>
                        <a:pt x="1138" y="245"/>
                      </a:lnTo>
                      <a:lnTo>
                        <a:pt x="1156" y="238"/>
                      </a:lnTo>
                      <a:lnTo>
                        <a:pt x="1170" y="226"/>
                      </a:lnTo>
                      <a:lnTo>
                        <a:pt x="1182" y="211"/>
                      </a:lnTo>
                      <a:lnTo>
                        <a:pt x="1189" y="194"/>
                      </a:lnTo>
                      <a:lnTo>
                        <a:pt x="1193" y="174"/>
                      </a:lnTo>
                      <a:lnTo>
                        <a:pt x="1189" y="154"/>
                      </a:lnTo>
                      <a:lnTo>
                        <a:pt x="1182" y="136"/>
                      </a:lnTo>
                      <a:lnTo>
                        <a:pt x="1170" y="121"/>
                      </a:lnTo>
                      <a:lnTo>
                        <a:pt x="1156" y="109"/>
                      </a:lnTo>
                      <a:lnTo>
                        <a:pt x="1138" y="102"/>
                      </a:lnTo>
                      <a:lnTo>
                        <a:pt x="1118" y="99"/>
                      </a:lnTo>
                      <a:close/>
                      <a:moveTo>
                        <a:pt x="1116" y="0"/>
                      </a:moveTo>
                      <a:lnTo>
                        <a:pt x="1120" y="0"/>
                      </a:lnTo>
                      <a:lnTo>
                        <a:pt x="1150" y="3"/>
                      </a:lnTo>
                      <a:lnTo>
                        <a:pt x="1180" y="11"/>
                      </a:lnTo>
                      <a:lnTo>
                        <a:pt x="1206" y="23"/>
                      </a:lnTo>
                      <a:lnTo>
                        <a:pt x="1230" y="40"/>
                      </a:lnTo>
                      <a:lnTo>
                        <a:pt x="1252" y="61"/>
                      </a:lnTo>
                      <a:lnTo>
                        <a:pt x="1268" y="85"/>
                      </a:lnTo>
                      <a:lnTo>
                        <a:pt x="1281" y="112"/>
                      </a:lnTo>
                      <a:lnTo>
                        <a:pt x="1288" y="141"/>
                      </a:lnTo>
                      <a:lnTo>
                        <a:pt x="1292" y="171"/>
                      </a:lnTo>
                      <a:lnTo>
                        <a:pt x="1292" y="174"/>
                      </a:lnTo>
                      <a:lnTo>
                        <a:pt x="1294" y="194"/>
                      </a:lnTo>
                      <a:lnTo>
                        <a:pt x="1302" y="211"/>
                      </a:lnTo>
                      <a:lnTo>
                        <a:pt x="1314" y="226"/>
                      </a:lnTo>
                      <a:lnTo>
                        <a:pt x="1328" y="238"/>
                      </a:lnTo>
                      <a:lnTo>
                        <a:pt x="1345" y="245"/>
                      </a:lnTo>
                      <a:lnTo>
                        <a:pt x="1365" y="248"/>
                      </a:lnTo>
                      <a:lnTo>
                        <a:pt x="1442" y="248"/>
                      </a:lnTo>
                      <a:lnTo>
                        <a:pt x="1472" y="251"/>
                      </a:lnTo>
                      <a:lnTo>
                        <a:pt x="1499" y="260"/>
                      </a:lnTo>
                      <a:lnTo>
                        <a:pt x="1524" y="274"/>
                      </a:lnTo>
                      <a:lnTo>
                        <a:pt x="1547" y="291"/>
                      </a:lnTo>
                      <a:lnTo>
                        <a:pt x="1564" y="312"/>
                      </a:lnTo>
                      <a:lnTo>
                        <a:pt x="1578" y="338"/>
                      </a:lnTo>
                      <a:lnTo>
                        <a:pt x="1587" y="366"/>
                      </a:lnTo>
                      <a:lnTo>
                        <a:pt x="1590" y="396"/>
                      </a:lnTo>
                      <a:lnTo>
                        <a:pt x="1590" y="399"/>
                      </a:lnTo>
                      <a:lnTo>
                        <a:pt x="1587" y="428"/>
                      </a:lnTo>
                      <a:lnTo>
                        <a:pt x="1578" y="456"/>
                      </a:lnTo>
                      <a:lnTo>
                        <a:pt x="1564" y="481"/>
                      </a:lnTo>
                      <a:lnTo>
                        <a:pt x="1547" y="503"/>
                      </a:lnTo>
                      <a:lnTo>
                        <a:pt x="1524" y="521"/>
                      </a:lnTo>
                      <a:lnTo>
                        <a:pt x="1499" y="534"/>
                      </a:lnTo>
                      <a:lnTo>
                        <a:pt x="1472" y="543"/>
                      </a:lnTo>
                      <a:lnTo>
                        <a:pt x="1442" y="546"/>
                      </a:lnTo>
                      <a:lnTo>
                        <a:pt x="793" y="546"/>
                      </a:lnTo>
                      <a:lnTo>
                        <a:pt x="764" y="543"/>
                      </a:lnTo>
                      <a:lnTo>
                        <a:pt x="736" y="534"/>
                      </a:lnTo>
                      <a:lnTo>
                        <a:pt x="711" y="521"/>
                      </a:lnTo>
                      <a:lnTo>
                        <a:pt x="689" y="503"/>
                      </a:lnTo>
                      <a:lnTo>
                        <a:pt x="671" y="481"/>
                      </a:lnTo>
                      <a:lnTo>
                        <a:pt x="657" y="456"/>
                      </a:lnTo>
                      <a:lnTo>
                        <a:pt x="649" y="428"/>
                      </a:lnTo>
                      <a:lnTo>
                        <a:pt x="646" y="399"/>
                      </a:lnTo>
                      <a:lnTo>
                        <a:pt x="646" y="396"/>
                      </a:lnTo>
                      <a:lnTo>
                        <a:pt x="649" y="366"/>
                      </a:lnTo>
                      <a:lnTo>
                        <a:pt x="657" y="338"/>
                      </a:lnTo>
                      <a:lnTo>
                        <a:pt x="671" y="312"/>
                      </a:lnTo>
                      <a:lnTo>
                        <a:pt x="689" y="291"/>
                      </a:lnTo>
                      <a:lnTo>
                        <a:pt x="711" y="274"/>
                      </a:lnTo>
                      <a:lnTo>
                        <a:pt x="736" y="260"/>
                      </a:lnTo>
                      <a:lnTo>
                        <a:pt x="764" y="251"/>
                      </a:lnTo>
                      <a:lnTo>
                        <a:pt x="793" y="248"/>
                      </a:lnTo>
                      <a:lnTo>
                        <a:pt x="870" y="248"/>
                      </a:lnTo>
                      <a:lnTo>
                        <a:pt x="889" y="245"/>
                      </a:lnTo>
                      <a:lnTo>
                        <a:pt x="907" y="238"/>
                      </a:lnTo>
                      <a:lnTo>
                        <a:pt x="922" y="226"/>
                      </a:lnTo>
                      <a:lnTo>
                        <a:pt x="933" y="211"/>
                      </a:lnTo>
                      <a:lnTo>
                        <a:pt x="941" y="194"/>
                      </a:lnTo>
                      <a:lnTo>
                        <a:pt x="944" y="174"/>
                      </a:lnTo>
                      <a:lnTo>
                        <a:pt x="944" y="171"/>
                      </a:lnTo>
                      <a:lnTo>
                        <a:pt x="947" y="141"/>
                      </a:lnTo>
                      <a:lnTo>
                        <a:pt x="954" y="112"/>
                      </a:lnTo>
                      <a:lnTo>
                        <a:pt x="967" y="85"/>
                      </a:lnTo>
                      <a:lnTo>
                        <a:pt x="984" y="61"/>
                      </a:lnTo>
                      <a:lnTo>
                        <a:pt x="1005" y="40"/>
                      </a:lnTo>
                      <a:lnTo>
                        <a:pt x="1029" y="23"/>
                      </a:lnTo>
                      <a:lnTo>
                        <a:pt x="1056" y="11"/>
                      </a:lnTo>
                      <a:lnTo>
                        <a:pt x="1085" y="3"/>
                      </a:lnTo>
                      <a:lnTo>
                        <a:pt x="1116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11" name="Google Shape;1611;g160b885278f_0_529"/>
                <p:cNvSpPr txBox="1"/>
                <p:nvPr/>
              </p:nvSpPr>
              <p:spPr>
                <a:xfrm>
                  <a:off x="1342027" y="2340935"/>
                  <a:ext cx="474900" cy="43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rgbClr val="3F3F3F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▶</a:t>
                  </a:r>
                  <a:endParaRPr/>
                </a:p>
              </p:txBody>
            </p:sp>
            <p:sp>
              <p:nvSpPr>
                <p:cNvPr id="1612" name="Google Shape;1612;g160b885278f_0_529"/>
                <p:cNvSpPr/>
                <p:nvPr/>
              </p:nvSpPr>
              <p:spPr>
                <a:xfrm>
                  <a:off x="540500" y="2056410"/>
                  <a:ext cx="888900" cy="888900"/>
                </a:xfrm>
                <a:prstGeom prst="ellipse">
                  <a:avLst/>
                </a:prstGeom>
                <a:solidFill>
                  <a:srgbClr val="D8D8D8"/>
                </a:solidFill>
                <a:ln w="222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pic>
          <p:nvPicPr>
            <p:cNvPr id="1613" name="Google Shape;1613;g160b885278f_0_5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0825" y="1089213"/>
              <a:ext cx="597025" cy="59702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614" name="Google Shape;1614;g160b885278f_0_529"/>
          <p:cNvGraphicFramePr/>
          <p:nvPr/>
        </p:nvGraphicFramePr>
        <p:xfrm>
          <a:off x="5117452" y="191811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{1DF515EC-7D77-4618-9E90-DBC3299F2B5F}</a:tableStyleId>
              </a:tblPr>
              <a:tblGrid>
                <a:gridCol w="7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기본 모델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최종모델</a:t>
                      </a:r>
                      <a:endParaRPr sz="11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정확도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73.6%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79.2%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>
                          <a:solidFill>
                            <a:srgbClr val="98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5.6%↑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정밀도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67.5%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70.3%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>
                          <a:solidFill>
                            <a:srgbClr val="98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2.8%↑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재현율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54.5%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75.6%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>
                          <a:solidFill>
                            <a:srgbClr val="98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21.1%↑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2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F1 Score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60.3%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72.8%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>
                          <a:solidFill>
                            <a:srgbClr val="98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12.5%↑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ROC AUC</a:t>
                      </a:r>
                      <a:endParaRPr sz="12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E4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69.6%</a:t>
                      </a:r>
                      <a:endParaRPr sz="12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78.5%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>
                          <a:solidFill>
                            <a:srgbClr val="98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8.9%↑</a:t>
                      </a:r>
                      <a:r>
                        <a:rPr lang="en-US" sz="120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15" name="Google Shape;1615;g160b885278f_0_5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625" y="2085475"/>
            <a:ext cx="4220000" cy="353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g160b885278f_0_529"/>
          <p:cNvSpPr txBox="1"/>
          <p:nvPr/>
        </p:nvSpPr>
        <p:spPr>
          <a:xfrm>
            <a:off x="4696625" y="5326800"/>
            <a:ext cx="4434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b="1"/>
              <a:t>최종모델 : Standard Scaling- 최적 파라미터</a:t>
            </a:r>
            <a:endParaRPr sz="13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b="1"/>
              <a:t>모든 평가지표가 상승</a:t>
            </a:r>
            <a:endParaRPr sz="12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300" b="1"/>
              <a:t>재현율이 가장 많이  상승함</a:t>
            </a:r>
            <a:endParaRPr sz="1300"/>
          </a:p>
        </p:txBody>
      </p:sp>
      <p:pic>
        <p:nvPicPr>
          <p:cNvPr id="1617" name="Google Shape;1617;g160b885278f_0_5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91300" y="1918125"/>
            <a:ext cx="2832674" cy="2011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g160b885278f_0_529"/>
          <p:cNvSpPr txBox="1"/>
          <p:nvPr/>
        </p:nvSpPr>
        <p:spPr>
          <a:xfrm>
            <a:off x="8961375" y="4094325"/>
            <a:ext cx="2562600" cy="1679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0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1619" name="Google Shape;1619;g160b885278f_0_529"/>
          <p:cNvCxnSpPr/>
          <p:nvPr/>
        </p:nvCxnSpPr>
        <p:spPr>
          <a:xfrm>
            <a:off x="8650150" y="1656363"/>
            <a:ext cx="0" cy="4392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20" name="Google Shape;1620;g160b885278f_0_529"/>
          <p:cNvCxnSpPr/>
          <p:nvPr/>
        </p:nvCxnSpPr>
        <p:spPr>
          <a:xfrm>
            <a:off x="4871125" y="1667550"/>
            <a:ext cx="0" cy="43929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621" name="Google Shape;1621;g160b885278f_0_529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2" name="Google Shape;1622;g160b885278f_0_529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Support Vector Machine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623" name="Google Shape;1623;g160b885278f_0_529"/>
          <p:cNvPicPr preferRelativeResize="0"/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g160b885278f_0_787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4874425" y="2207425"/>
            <a:ext cx="2443151" cy="24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g160b885278f_0_787"/>
          <p:cNvSpPr/>
          <p:nvPr/>
        </p:nvSpPr>
        <p:spPr>
          <a:xfrm>
            <a:off x="3048000" y="3087910"/>
            <a:ext cx="6096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EFDA3"/>
                </a:solidFill>
              </a:rPr>
              <a:t>4. 최종 모델 선정</a:t>
            </a:r>
            <a:endParaRPr>
              <a:solidFill>
                <a:srgbClr val="FEFDA3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i="0" u="none" strike="noStrike" cap="none">
                <a:solidFill>
                  <a:srgbClr val="FFFFFF"/>
                </a:solidFill>
              </a:rPr>
              <a:t>Figure out with body signal of smoking</a:t>
            </a:r>
            <a:endParaRPr sz="36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630" name="Google Shape;1630;g160b885278f_0_787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9E4ED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C9E4E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60b885278f_0_831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6" name="Google Shape;1636;g160b885278f_0_831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최종 모델 선정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637" name="Google Shape;1637;g160b885278f_0_831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8" name="Google Shape;1638;g160b885278f_0_831"/>
          <p:cNvGrpSpPr/>
          <p:nvPr/>
        </p:nvGrpSpPr>
        <p:grpSpPr>
          <a:xfrm>
            <a:off x="771571" y="857329"/>
            <a:ext cx="4428489" cy="756009"/>
            <a:chOff x="5042330" y="2367448"/>
            <a:chExt cx="4152357" cy="756009"/>
          </a:xfrm>
        </p:grpSpPr>
        <p:sp>
          <p:nvSpPr>
            <p:cNvPr id="1639" name="Google Shape;1639;g160b885278f_0_831"/>
            <p:cNvSpPr/>
            <p:nvPr/>
          </p:nvSpPr>
          <p:spPr>
            <a:xfrm>
              <a:off x="5512188" y="2594075"/>
              <a:ext cx="35694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0" name="Google Shape;1640;g160b885278f_0_831"/>
            <p:cNvSpPr txBox="1"/>
            <p:nvPr/>
          </p:nvSpPr>
          <p:spPr>
            <a:xfrm>
              <a:off x="6027288" y="2594075"/>
              <a:ext cx="316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최종 모델 선정 - 모델별 최종 성능 지표</a:t>
              </a:r>
              <a:endParaRPr/>
            </a:p>
          </p:txBody>
        </p:sp>
        <p:grpSp>
          <p:nvGrpSpPr>
            <p:cNvPr id="1641" name="Google Shape;1641;g160b885278f_0_831"/>
            <p:cNvGrpSpPr/>
            <p:nvPr/>
          </p:nvGrpSpPr>
          <p:grpSpPr>
            <a:xfrm>
              <a:off x="5042330" y="2367448"/>
              <a:ext cx="1085601" cy="756009"/>
              <a:chOff x="540500" y="2056410"/>
              <a:chExt cx="1276427" cy="888900"/>
            </a:xfrm>
          </p:grpSpPr>
          <p:sp>
            <p:nvSpPr>
              <p:cNvPr id="1642" name="Google Shape;1642;g160b885278f_0_831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3" name="Google Shape;1643;g160b885278f_0_831"/>
              <p:cNvSpPr txBox="1"/>
              <p:nvPr/>
            </p:nvSpPr>
            <p:spPr>
              <a:xfrm>
                <a:off x="1342027" y="2340935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1644" name="Google Shape;1644;g160b885278f_0_831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645" name="Google Shape;1645;g160b885278f_0_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75" y="857313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g160b885278f_0_831"/>
          <p:cNvSpPr txBox="1"/>
          <p:nvPr/>
        </p:nvSpPr>
        <p:spPr>
          <a:xfrm>
            <a:off x="3644000" y="5035100"/>
            <a:ext cx="4901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XGB, LGBM이 지표상 가장 높은 수치를 보임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Random Forest, SVM, Logistic, Decision Tree는 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비교적 낮은 성능을 보임</a:t>
            </a:r>
            <a:endParaRPr/>
          </a:p>
        </p:txBody>
      </p:sp>
      <p:pic>
        <p:nvPicPr>
          <p:cNvPr id="1647" name="Google Shape;1647;g160b885278f_0_8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029" y="2327200"/>
            <a:ext cx="5839277" cy="22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g160b885278f_0_8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1475" y="2287238"/>
            <a:ext cx="361950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g160b885278f_0_831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160b885278f_0_858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55" name="Google Shape;1655;g160b885278f_0_858"/>
          <p:cNvGrpSpPr/>
          <p:nvPr/>
        </p:nvGrpSpPr>
        <p:grpSpPr>
          <a:xfrm>
            <a:off x="771754" y="857355"/>
            <a:ext cx="4487841" cy="756009"/>
            <a:chOff x="5042330" y="2367448"/>
            <a:chExt cx="4251057" cy="756009"/>
          </a:xfrm>
        </p:grpSpPr>
        <p:sp>
          <p:nvSpPr>
            <p:cNvPr id="1656" name="Google Shape;1656;g160b885278f_0_858"/>
            <p:cNvSpPr/>
            <p:nvPr/>
          </p:nvSpPr>
          <p:spPr>
            <a:xfrm>
              <a:off x="5512188" y="2594075"/>
              <a:ext cx="35694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7" name="Google Shape;1657;g160b885278f_0_858"/>
            <p:cNvSpPr txBox="1"/>
            <p:nvPr/>
          </p:nvSpPr>
          <p:spPr>
            <a:xfrm>
              <a:off x="6027288" y="2594075"/>
              <a:ext cx="326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최종 모델 선정 - 모델별 최종 성능 지표</a:t>
              </a:r>
              <a:endParaRPr/>
            </a:p>
          </p:txBody>
        </p:sp>
        <p:grpSp>
          <p:nvGrpSpPr>
            <p:cNvPr id="1658" name="Google Shape;1658;g160b885278f_0_858"/>
            <p:cNvGrpSpPr/>
            <p:nvPr/>
          </p:nvGrpSpPr>
          <p:grpSpPr>
            <a:xfrm>
              <a:off x="5042330" y="2367448"/>
              <a:ext cx="1085601" cy="756009"/>
              <a:chOff x="540500" y="2056410"/>
              <a:chExt cx="1276427" cy="888900"/>
            </a:xfrm>
          </p:grpSpPr>
          <p:sp>
            <p:nvSpPr>
              <p:cNvPr id="1659" name="Google Shape;1659;g160b885278f_0_858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0" name="Google Shape;1660;g160b885278f_0_858"/>
              <p:cNvSpPr txBox="1"/>
              <p:nvPr/>
            </p:nvSpPr>
            <p:spPr>
              <a:xfrm>
                <a:off x="1342027" y="2340935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1661" name="Google Shape;1661;g160b885278f_0_858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662" name="Google Shape;1662;g160b885278f_0_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75" y="857313"/>
            <a:ext cx="756026" cy="7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g160b885278f_0_8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350" y="1551403"/>
            <a:ext cx="2793535" cy="245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g160b885278f_0_8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507" y="1551404"/>
            <a:ext cx="2793535" cy="245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g160b885278f_0_8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507" y="4050936"/>
            <a:ext cx="2793535" cy="245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g160b885278f_0_8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1354" y="4050928"/>
            <a:ext cx="2793535" cy="245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g160b885278f_0_8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9665" y="1551402"/>
            <a:ext cx="2793535" cy="24551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g160b885278f_0_858"/>
          <p:cNvSpPr txBox="1"/>
          <p:nvPr/>
        </p:nvSpPr>
        <p:spPr>
          <a:xfrm>
            <a:off x="7991102" y="4180518"/>
            <a:ext cx="35352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595959"/>
                </a:solidFill>
              </a:rPr>
              <a:t>모델별 성능 지표 시각화</a:t>
            </a:r>
            <a:endParaRPr sz="1400" b="1" i="0" u="none" strike="noStrike" cap="none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595959"/>
                </a:solidFill>
              </a:rPr>
              <a:t>- 정확도 : </a:t>
            </a:r>
            <a:r>
              <a:rPr lang="en-US">
                <a:solidFill>
                  <a:srgbClr val="595959"/>
                </a:solidFill>
              </a:rPr>
              <a:t>LGBM</a:t>
            </a:r>
            <a:r>
              <a:rPr lang="en-US" sz="1400" i="0" u="none" strike="noStrike" cap="none">
                <a:solidFill>
                  <a:srgbClr val="595959"/>
                </a:solidFill>
              </a:rPr>
              <a:t> (0.99</a:t>
            </a:r>
            <a:r>
              <a:rPr lang="en-US">
                <a:solidFill>
                  <a:srgbClr val="595959"/>
                </a:solidFill>
              </a:rPr>
              <a:t>27</a:t>
            </a:r>
            <a:r>
              <a:rPr lang="en-US" sz="1400" i="0" u="none" strike="noStrike" cap="none">
                <a:solidFill>
                  <a:srgbClr val="595959"/>
                </a:solidFill>
              </a:rPr>
              <a:t>)</a:t>
            </a:r>
            <a:endParaRPr sz="1400" i="0" u="none" strike="noStrike" cap="none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595959"/>
                </a:solidFill>
              </a:rPr>
              <a:t>- 정밀도 : </a:t>
            </a:r>
            <a:r>
              <a:rPr lang="en-US">
                <a:solidFill>
                  <a:srgbClr val="595959"/>
                </a:solidFill>
              </a:rPr>
              <a:t>LGBM</a:t>
            </a:r>
            <a:r>
              <a:rPr lang="en-US" sz="1400" i="0" u="none" strike="noStrike" cap="none">
                <a:solidFill>
                  <a:srgbClr val="595959"/>
                </a:solidFill>
              </a:rPr>
              <a:t> (</a:t>
            </a:r>
            <a:r>
              <a:rPr lang="en-US">
                <a:solidFill>
                  <a:srgbClr val="595959"/>
                </a:solidFill>
              </a:rPr>
              <a:t>0.9861</a:t>
            </a:r>
            <a:r>
              <a:rPr lang="en-US" sz="1400" i="0" u="none" strike="noStrike" cap="none">
                <a:solidFill>
                  <a:srgbClr val="595959"/>
                </a:solidFill>
              </a:rPr>
              <a:t>)</a:t>
            </a:r>
            <a:endParaRPr sz="1400" i="0" u="none" strike="noStrike" cap="none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595959"/>
                </a:solidFill>
              </a:rPr>
              <a:t>- 재현율 : </a:t>
            </a:r>
            <a:r>
              <a:rPr lang="en-US">
                <a:solidFill>
                  <a:srgbClr val="595959"/>
                </a:solidFill>
              </a:rPr>
              <a:t>LGBM</a:t>
            </a:r>
            <a:r>
              <a:rPr lang="en-US" sz="1400" i="0" u="none" strike="noStrike" cap="none">
                <a:solidFill>
                  <a:srgbClr val="595959"/>
                </a:solidFill>
              </a:rPr>
              <a:t> (0.99</a:t>
            </a:r>
            <a:r>
              <a:rPr lang="en-US">
                <a:solidFill>
                  <a:srgbClr val="595959"/>
                </a:solidFill>
              </a:rPr>
              <a:t>63</a:t>
            </a:r>
            <a:r>
              <a:rPr lang="en-US" sz="1400" i="0" u="none" strike="noStrike" cap="none">
                <a:solidFill>
                  <a:srgbClr val="595959"/>
                </a:solidFill>
              </a:rPr>
              <a:t>)</a:t>
            </a:r>
            <a:endParaRPr sz="1400" i="0" u="none" strike="noStrike" cap="none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595959"/>
                </a:solidFill>
              </a:rPr>
              <a:t>- f1_score : LGBM (0.9912)</a:t>
            </a:r>
            <a:endParaRPr sz="1400" i="0" u="none" strike="noStrike" cap="none">
              <a:solidFill>
                <a:srgbClr val="595959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0" u="none" strike="noStrike" cap="none">
                <a:solidFill>
                  <a:srgbClr val="595959"/>
                </a:solidFill>
              </a:rPr>
              <a:t>- auc_score : LGBM (0.9996)</a:t>
            </a:r>
            <a:endParaRPr sz="1400" i="0" u="none" strike="noStrike" cap="none">
              <a:solidFill>
                <a:srgbClr val="595959"/>
              </a:solidFill>
            </a:endParaRPr>
          </a:p>
        </p:txBody>
      </p:sp>
      <p:sp>
        <p:nvSpPr>
          <p:cNvPr id="1669" name="Google Shape;1669;g160b885278f_0_858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0" name="Google Shape;1670;g160b885278f_0_858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최종 모델 선정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671" name="Google Shape;1671;g160b885278f_0_85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160b885278f_0_898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77" name="Google Shape;1677;g160b885278f_0_898"/>
          <p:cNvGrpSpPr/>
          <p:nvPr/>
        </p:nvGrpSpPr>
        <p:grpSpPr>
          <a:xfrm>
            <a:off x="1000268" y="857323"/>
            <a:ext cx="4039257" cy="756009"/>
            <a:chOff x="5042330" y="2367448"/>
            <a:chExt cx="4039257" cy="756009"/>
          </a:xfrm>
        </p:grpSpPr>
        <p:sp>
          <p:nvSpPr>
            <p:cNvPr id="1678" name="Google Shape;1678;g160b885278f_0_898"/>
            <p:cNvSpPr/>
            <p:nvPr/>
          </p:nvSpPr>
          <p:spPr>
            <a:xfrm>
              <a:off x="5512188" y="2594075"/>
              <a:ext cx="35694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9" name="Google Shape;1679;g160b885278f_0_898"/>
            <p:cNvSpPr txBox="1"/>
            <p:nvPr/>
          </p:nvSpPr>
          <p:spPr>
            <a:xfrm>
              <a:off x="6027288" y="2594075"/>
              <a:ext cx="299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최종 모델 선정 - LGBM</a:t>
              </a:r>
              <a:endParaRPr/>
            </a:p>
          </p:txBody>
        </p:sp>
        <p:grpSp>
          <p:nvGrpSpPr>
            <p:cNvPr id="1680" name="Google Shape;1680;g160b885278f_0_898"/>
            <p:cNvGrpSpPr/>
            <p:nvPr/>
          </p:nvGrpSpPr>
          <p:grpSpPr>
            <a:xfrm>
              <a:off x="5042330" y="2367448"/>
              <a:ext cx="1085601" cy="756009"/>
              <a:chOff x="540500" y="2056410"/>
              <a:chExt cx="1276427" cy="888900"/>
            </a:xfrm>
          </p:grpSpPr>
          <p:sp>
            <p:nvSpPr>
              <p:cNvPr id="1681" name="Google Shape;1681;g160b885278f_0_898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2" name="Google Shape;1682;g160b885278f_0_898"/>
              <p:cNvSpPr txBox="1"/>
              <p:nvPr/>
            </p:nvSpPr>
            <p:spPr>
              <a:xfrm>
                <a:off x="1342027" y="2340935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1683" name="Google Shape;1683;g160b885278f_0_898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684" name="Google Shape;1684;g160b885278f_0_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275" y="857313"/>
            <a:ext cx="756026" cy="7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g160b885278f_0_8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650" y="1562208"/>
            <a:ext cx="355282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g160b885278f_0_898"/>
          <p:cNvSpPr txBox="1"/>
          <p:nvPr/>
        </p:nvSpPr>
        <p:spPr>
          <a:xfrm>
            <a:off x="1558913" y="4279050"/>
            <a:ext cx="32463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최적 파라미터</a:t>
            </a:r>
            <a:endParaRPr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>
                <a:solidFill>
                  <a:srgbClr val="757070"/>
                </a:solidFill>
              </a:rPr>
              <a:t>num_iterations = 1000, max_depth = 12 </a:t>
            </a:r>
            <a:endParaRPr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>
                <a:solidFill>
                  <a:srgbClr val="757070"/>
                </a:solidFill>
              </a:rPr>
              <a:t>min_child_samples = 5, min_child_weight = 5</a:t>
            </a:r>
            <a:endParaRPr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>
                <a:solidFill>
                  <a:srgbClr val="757070"/>
                </a:solidFill>
              </a:rPr>
              <a:t>subsample = 0.8, colsample_bytree = 0.8</a:t>
            </a:r>
            <a:endParaRPr/>
          </a:p>
        </p:txBody>
      </p:sp>
      <p:sp>
        <p:nvSpPr>
          <p:cNvPr id="1687" name="Google Shape;1687;g160b885278f_0_898"/>
          <p:cNvSpPr txBox="1"/>
          <p:nvPr/>
        </p:nvSpPr>
        <p:spPr>
          <a:xfrm>
            <a:off x="5497125" y="1663550"/>
            <a:ext cx="57927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Decision Tree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기본적인 모델이지만 과적합 가능성이 높음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수정한 모델 역시 다른 모델에 비해 성능이 좋지 못함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Random Forest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최초 기본모델링시 모든 지표에서 과적합이 발생,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이후 조정한 파라미터에서 과적합은 해결된 것으로 보이지만 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LGBM보다 상대적으로 지표가 낮음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Logistic Regression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기본모델, 개선모델에서도 타 모델에 비해 성능이 좋지 못함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사용된 데이터와 싱크로율이 좋지 못한것으로 추정됨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Support Vector Machine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다른 모델에 비해 성능지표가 좋지 못함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모델링 시간에 상당한 시간이 소요되어 최종 모델로는 부적합</a:t>
            </a:r>
            <a:endParaRPr/>
          </a:p>
        </p:txBody>
      </p:sp>
      <p:sp>
        <p:nvSpPr>
          <p:cNvPr id="1688" name="Google Shape;1688;g160b885278f_0_898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9" name="Google Shape;1689;g160b885278f_0_898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최종 모델 선정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690" name="Google Shape;1690;g160b885278f_0_89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160b885278f_0_956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696" name="Google Shape;1696;g160b885278f_0_956"/>
          <p:cNvGrpSpPr/>
          <p:nvPr/>
        </p:nvGrpSpPr>
        <p:grpSpPr>
          <a:xfrm>
            <a:off x="1000268" y="857323"/>
            <a:ext cx="4039257" cy="756009"/>
            <a:chOff x="5042330" y="2367448"/>
            <a:chExt cx="4039257" cy="756009"/>
          </a:xfrm>
        </p:grpSpPr>
        <p:sp>
          <p:nvSpPr>
            <p:cNvPr id="1697" name="Google Shape;1697;g160b885278f_0_956"/>
            <p:cNvSpPr/>
            <p:nvPr/>
          </p:nvSpPr>
          <p:spPr>
            <a:xfrm>
              <a:off x="5512188" y="2594075"/>
              <a:ext cx="3569400" cy="400200"/>
            </a:xfrm>
            <a:prstGeom prst="roundRect">
              <a:avLst>
                <a:gd name="adj" fmla="val 29990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8" name="Google Shape;1698;g160b885278f_0_956"/>
            <p:cNvSpPr txBox="1"/>
            <p:nvPr/>
          </p:nvSpPr>
          <p:spPr>
            <a:xfrm>
              <a:off x="6027288" y="2594075"/>
              <a:ext cx="2991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최종 모델 선정 - LGBM</a:t>
              </a:r>
              <a:endParaRPr/>
            </a:p>
          </p:txBody>
        </p:sp>
        <p:grpSp>
          <p:nvGrpSpPr>
            <p:cNvPr id="1699" name="Google Shape;1699;g160b885278f_0_956"/>
            <p:cNvGrpSpPr/>
            <p:nvPr/>
          </p:nvGrpSpPr>
          <p:grpSpPr>
            <a:xfrm>
              <a:off x="5042330" y="2367448"/>
              <a:ext cx="1085601" cy="756009"/>
              <a:chOff x="540500" y="2056410"/>
              <a:chExt cx="1276427" cy="888900"/>
            </a:xfrm>
          </p:grpSpPr>
          <p:sp>
            <p:nvSpPr>
              <p:cNvPr id="1700" name="Google Shape;1700;g160b885278f_0_956"/>
              <p:cNvSpPr/>
              <p:nvPr/>
            </p:nvSpPr>
            <p:spPr>
              <a:xfrm>
                <a:off x="854894" y="2229137"/>
                <a:ext cx="297255" cy="364942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3472" extrusionOk="0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1" name="Google Shape;1701;g160b885278f_0_956"/>
              <p:cNvSpPr txBox="1"/>
              <p:nvPr/>
            </p:nvSpPr>
            <p:spPr>
              <a:xfrm>
                <a:off x="1342027" y="2340935"/>
                <a:ext cx="474900" cy="43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3F3F3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▶</a:t>
                </a:r>
                <a:endParaRPr/>
              </a:p>
            </p:txBody>
          </p:sp>
          <p:sp>
            <p:nvSpPr>
              <p:cNvPr id="1702" name="Google Shape;1702;g160b885278f_0_956"/>
              <p:cNvSpPr/>
              <p:nvPr/>
            </p:nvSpPr>
            <p:spPr>
              <a:xfrm>
                <a:off x="540500" y="2056410"/>
                <a:ext cx="888900" cy="888900"/>
              </a:xfrm>
              <a:prstGeom prst="ellipse">
                <a:avLst/>
              </a:prstGeom>
              <a:solidFill>
                <a:srgbClr val="D8D8D8"/>
              </a:solidFill>
              <a:ln w="222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1703" name="Google Shape;1703;g160b885278f_0_9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275" y="857313"/>
            <a:ext cx="756026" cy="7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g160b885278f_0_9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650" y="1562208"/>
            <a:ext cx="355282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g160b885278f_0_956"/>
          <p:cNvSpPr txBox="1"/>
          <p:nvPr/>
        </p:nvSpPr>
        <p:spPr>
          <a:xfrm>
            <a:off x="5316575" y="2326200"/>
            <a:ext cx="63810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XGB와 LGBM 두 모델 모두 높은 성능을 보임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LGBM이 XGB와 비교해 학습시간이 빠르며 미세한 성능의 우위를 보임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생체 지표를 이용한 모델링에선 재현율의 중요성이 높음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LGBM은 높은 재현율과 더불어 균형잡힌 성능을 보여줌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헤모글로빈, 중성지방, HDL, Gtp등 호흡과 간에 관련된 지표들은 앞서 살펴본 상관성 분석에서 흡연과 유의미한 상관도를 보임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LGBM의 피처 중요도 평가에서도 위의 피처들이 상위에 위치함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g160b885278f_0_956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4999B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g160b885278f_0_956"/>
          <p:cNvSpPr/>
          <p:nvPr/>
        </p:nvSpPr>
        <p:spPr>
          <a:xfrm>
            <a:off x="374650" y="0"/>
            <a:ext cx="114426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최종 모델 선정</a:t>
            </a:r>
            <a:endParaRPr sz="2000" i="0" u="none" strike="noStrike" cap="none">
              <a:solidFill>
                <a:srgbClr val="FFFFFF"/>
              </a:solidFill>
            </a:endParaRPr>
          </a:p>
        </p:txBody>
      </p:sp>
      <p:pic>
        <p:nvPicPr>
          <p:cNvPr id="1708" name="Google Shape;1708;g160b885278f_0_956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061225" y="25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g160b885278f_0_956"/>
          <p:cNvSpPr txBox="1"/>
          <p:nvPr/>
        </p:nvSpPr>
        <p:spPr>
          <a:xfrm>
            <a:off x="1558913" y="4279050"/>
            <a:ext cx="3246300" cy="1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최적 파라미터</a:t>
            </a:r>
            <a:endParaRPr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>
                <a:solidFill>
                  <a:srgbClr val="757070"/>
                </a:solidFill>
              </a:rPr>
              <a:t>num_iterations = 1000, max_depth = 12 </a:t>
            </a:r>
            <a:endParaRPr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>
                <a:solidFill>
                  <a:srgbClr val="757070"/>
                </a:solidFill>
              </a:rPr>
              <a:t>min_child_samples = 5, min_child_weight = 5</a:t>
            </a:r>
            <a:endParaRPr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200">
                <a:solidFill>
                  <a:srgbClr val="757070"/>
                </a:solidFill>
              </a:rPr>
              <a:t>subsample = 0.8, colsample_bytree = 0.8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61062fa973_1_20"/>
          <p:cNvSpPr/>
          <p:nvPr/>
        </p:nvSpPr>
        <p:spPr>
          <a:xfrm>
            <a:off x="374650" y="590552"/>
            <a:ext cx="11442600" cy="60897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5" name="Google Shape;1715;g161062fa973_1_20"/>
          <p:cNvSpPr/>
          <p:nvPr/>
        </p:nvSpPr>
        <p:spPr>
          <a:xfrm>
            <a:off x="5063939" y="1611120"/>
            <a:ext cx="2817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</a:rPr>
              <a:t>01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16" name="Google Shape;1716;g161062fa973_1_20"/>
          <p:cNvSpPr/>
          <p:nvPr/>
        </p:nvSpPr>
        <p:spPr>
          <a:xfrm>
            <a:off x="5397431" y="2890791"/>
            <a:ext cx="2445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7" name="Google Shape;1717;g161062fa973_1_20"/>
          <p:cNvSpPr/>
          <p:nvPr/>
        </p:nvSpPr>
        <p:spPr>
          <a:xfrm>
            <a:off x="964376" y="1265900"/>
            <a:ext cx="943500" cy="920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EEFCF4"/>
                </a:solidFill>
              </a:rPr>
              <a:t>성기호</a:t>
            </a:r>
            <a:endParaRPr sz="1200">
              <a:solidFill>
                <a:srgbClr val="EEFCF4"/>
              </a:solidFill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EEFCF4"/>
                </a:solidFill>
              </a:rPr>
              <a:t>-팀장-</a:t>
            </a:r>
            <a:endParaRPr sz="800">
              <a:solidFill>
                <a:srgbClr val="EEFCF4"/>
              </a:solidFill>
            </a:endParaRPr>
          </a:p>
        </p:txBody>
      </p:sp>
      <p:sp>
        <p:nvSpPr>
          <p:cNvPr id="1718" name="Google Shape;1718;g161062fa973_1_20"/>
          <p:cNvSpPr/>
          <p:nvPr/>
        </p:nvSpPr>
        <p:spPr>
          <a:xfrm>
            <a:off x="2214802" y="3875401"/>
            <a:ext cx="853200" cy="831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354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박준수</a:t>
            </a:r>
            <a:endParaRPr sz="400">
              <a:solidFill>
                <a:srgbClr val="CFD9E3"/>
              </a:solidFill>
            </a:endParaRPr>
          </a:p>
        </p:txBody>
      </p:sp>
      <p:sp>
        <p:nvSpPr>
          <p:cNvPr id="1719" name="Google Shape;1719;g161062fa973_1_20"/>
          <p:cNvSpPr/>
          <p:nvPr/>
        </p:nvSpPr>
        <p:spPr>
          <a:xfrm>
            <a:off x="4855687" y="1206762"/>
            <a:ext cx="943500" cy="920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이중훈</a:t>
            </a:r>
            <a:endParaRPr sz="400">
              <a:solidFill>
                <a:srgbClr val="EEFCF4"/>
              </a:solidFill>
            </a:endParaRPr>
          </a:p>
        </p:txBody>
      </p:sp>
      <p:sp>
        <p:nvSpPr>
          <p:cNvPr id="1720" name="Google Shape;1720;g161062fa973_1_20"/>
          <p:cNvSpPr/>
          <p:nvPr/>
        </p:nvSpPr>
        <p:spPr>
          <a:xfrm>
            <a:off x="6711500" y="3831298"/>
            <a:ext cx="943500" cy="920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3549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정서연</a:t>
            </a:r>
            <a:endParaRPr sz="400">
              <a:solidFill>
                <a:srgbClr val="CFD9E3"/>
              </a:solidFill>
            </a:endParaRPr>
          </a:p>
        </p:txBody>
      </p:sp>
      <p:sp>
        <p:nvSpPr>
          <p:cNvPr id="1721" name="Google Shape;1721;g161062fa973_1_20"/>
          <p:cNvSpPr/>
          <p:nvPr/>
        </p:nvSpPr>
        <p:spPr>
          <a:xfrm>
            <a:off x="8730125" y="1265900"/>
            <a:ext cx="943500" cy="920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민홍기</a:t>
            </a:r>
            <a:endParaRPr sz="400">
              <a:solidFill>
                <a:srgbClr val="EEFCF4"/>
              </a:solidFill>
            </a:endParaRPr>
          </a:p>
        </p:txBody>
      </p:sp>
      <p:sp>
        <p:nvSpPr>
          <p:cNvPr id="1722" name="Google Shape;1722;g161062fa973_1_20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</a:rPr>
              <a:t>Figure out with body signal of smoking</a:t>
            </a:r>
            <a:endParaRPr>
              <a:solidFill>
                <a:srgbClr val="4999B6"/>
              </a:solidFill>
            </a:endParaRPr>
          </a:p>
        </p:txBody>
      </p:sp>
      <p:grpSp>
        <p:nvGrpSpPr>
          <p:cNvPr id="1723" name="Google Shape;1723;g161062fa973_1_20"/>
          <p:cNvGrpSpPr/>
          <p:nvPr/>
        </p:nvGrpSpPr>
        <p:grpSpPr>
          <a:xfrm>
            <a:off x="2047138" y="4949632"/>
            <a:ext cx="3521735" cy="1306805"/>
            <a:chOff x="4548125" y="2101948"/>
            <a:chExt cx="3662751" cy="1495200"/>
          </a:xfrm>
        </p:grpSpPr>
        <p:grpSp>
          <p:nvGrpSpPr>
            <p:cNvPr id="1724" name="Google Shape;1724;g161062fa973_1_20"/>
            <p:cNvGrpSpPr/>
            <p:nvPr/>
          </p:nvGrpSpPr>
          <p:grpSpPr>
            <a:xfrm>
              <a:off x="5042982" y="2101948"/>
              <a:ext cx="3167894" cy="1495200"/>
              <a:chOff x="5168922" y="3450560"/>
              <a:chExt cx="3022800" cy="1495200"/>
            </a:xfrm>
          </p:grpSpPr>
          <p:sp>
            <p:nvSpPr>
              <p:cNvPr id="1725" name="Google Shape;1725;g161062fa973_1_20"/>
              <p:cNvSpPr/>
              <p:nvPr/>
            </p:nvSpPr>
            <p:spPr>
              <a:xfrm>
                <a:off x="5168922" y="3450560"/>
                <a:ext cx="3022800" cy="1495200"/>
              </a:xfrm>
              <a:prstGeom prst="roundRect">
                <a:avLst>
                  <a:gd name="adj" fmla="val 18486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26" name="Google Shape;1726;g161062fa973_1_20"/>
              <p:cNvSpPr txBox="1"/>
              <p:nvPr/>
            </p:nvSpPr>
            <p:spPr>
              <a:xfrm>
                <a:off x="5844912" y="3566338"/>
                <a:ext cx="1626600" cy="44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727" name="Google Shape;1727;g161062fa973_1_20"/>
            <p:cNvSpPr txBox="1"/>
            <p:nvPr/>
          </p:nvSpPr>
          <p:spPr>
            <a:xfrm>
              <a:off x="4548125" y="2170325"/>
              <a:ext cx="1034700" cy="13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/>
                <a:t>S</a:t>
              </a:r>
              <a:endParaRPr sz="6500"/>
            </a:p>
          </p:txBody>
        </p:sp>
      </p:grpSp>
      <p:sp>
        <p:nvSpPr>
          <p:cNvPr id="1728" name="Google Shape;1728;g161062fa973_1_20"/>
          <p:cNvSpPr/>
          <p:nvPr/>
        </p:nvSpPr>
        <p:spPr>
          <a:xfrm>
            <a:off x="1961000" y="4900288"/>
            <a:ext cx="1360800" cy="1365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9" name="Google Shape;1729;g161062fa973_1_20" descr="16 Free vector user avatar icons - Full image"/>
          <p:cNvPicPr preferRelativeResize="0"/>
          <p:nvPr/>
        </p:nvPicPr>
        <p:blipFill rotWithShape="1">
          <a:blip r:embed="rId3">
            <a:alphaModFix/>
          </a:blip>
          <a:srcRect l="77243" t="25172" r="3164" b="50632"/>
          <a:stretch/>
        </p:blipFill>
        <p:spPr>
          <a:xfrm>
            <a:off x="2214800" y="5056275"/>
            <a:ext cx="853200" cy="10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0" name="Google Shape;1730;g161062fa973_1_20"/>
          <p:cNvGrpSpPr/>
          <p:nvPr/>
        </p:nvGrpSpPr>
        <p:grpSpPr>
          <a:xfrm>
            <a:off x="374650" y="37"/>
            <a:ext cx="11442600" cy="756026"/>
            <a:chOff x="374650" y="37"/>
            <a:chExt cx="11442600" cy="756026"/>
          </a:xfrm>
        </p:grpSpPr>
        <p:sp>
          <p:nvSpPr>
            <p:cNvPr id="1731" name="Google Shape;1731;g161062fa973_1_20"/>
            <p:cNvSpPr/>
            <p:nvPr/>
          </p:nvSpPr>
          <p:spPr>
            <a:xfrm>
              <a:off x="374650" y="50"/>
              <a:ext cx="11442600" cy="756000"/>
            </a:xfrm>
            <a:prstGeom prst="round2SameRect">
              <a:avLst>
                <a:gd name="adj1" fmla="val 0"/>
                <a:gd name="adj2" fmla="val 13437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3900" b="1">
                  <a:solidFill>
                    <a:srgbClr val="FEFDA3"/>
                  </a:solidFill>
                </a:rPr>
                <a:t>   5. Project  소감                                </a:t>
              </a:r>
              <a:endParaRPr sz="2000" i="0" u="none" strike="noStrike" cap="none">
                <a:solidFill>
                  <a:srgbClr val="FFFFFF"/>
                </a:solidFill>
              </a:endParaRPr>
            </a:p>
          </p:txBody>
        </p:sp>
        <p:pic>
          <p:nvPicPr>
            <p:cNvPr id="1732" name="Google Shape;1732;g161062fa973_1_20"/>
            <p:cNvPicPr preferRelativeResize="0"/>
            <p:nvPr/>
          </p:nvPicPr>
          <p:blipFill>
            <a:blip r:embed="rId4">
              <a:alphaModFix amt="36000"/>
            </a:blip>
            <a:stretch>
              <a:fillRect/>
            </a:stretch>
          </p:blipFill>
          <p:spPr>
            <a:xfrm>
              <a:off x="11055600" y="37"/>
              <a:ext cx="756026" cy="7560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3" name="Google Shape;1733;g161062fa973_1_20"/>
          <p:cNvGrpSpPr/>
          <p:nvPr/>
        </p:nvGrpSpPr>
        <p:grpSpPr>
          <a:xfrm>
            <a:off x="8730131" y="2305894"/>
            <a:ext cx="3157704" cy="1365526"/>
            <a:chOff x="5168920" y="3482022"/>
            <a:chExt cx="3189600" cy="2657700"/>
          </a:xfrm>
        </p:grpSpPr>
        <p:sp>
          <p:nvSpPr>
            <p:cNvPr id="1734" name="Google Shape;1734;g161062fa973_1_20"/>
            <p:cNvSpPr/>
            <p:nvPr/>
          </p:nvSpPr>
          <p:spPr>
            <a:xfrm>
              <a:off x="5168920" y="3482022"/>
              <a:ext cx="3189600" cy="2657700"/>
            </a:xfrm>
            <a:prstGeom prst="roundRect">
              <a:avLst>
                <a:gd name="adj" fmla="val 18486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735" name="Google Shape;1735;g161062fa973_1_20"/>
            <p:cNvSpPr txBox="1"/>
            <p:nvPr/>
          </p:nvSpPr>
          <p:spPr>
            <a:xfrm>
              <a:off x="5832613" y="3646603"/>
              <a:ext cx="2327700" cy="234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분류 모델을 작성하면서 어느 정도 정제가 되어있는 데이터를 활용했음에도 불구하고 전처리와 모델에 적합한 형태로 가공하는데에 시간이 오래걸려서 놀람과 동시에, 직접 작성해보니 어느정도 다루는 데에 익숙해질 수 있는 시간이 된 것 같습니다.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1736" name="Google Shape;1736;g161062fa973_1_20"/>
          <p:cNvSpPr txBox="1"/>
          <p:nvPr/>
        </p:nvSpPr>
        <p:spPr>
          <a:xfrm>
            <a:off x="3354500" y="5002325"/>
            <a:ext cx="22893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000">
                <a:solidFill>
                  <a:schemeClr val="dk1"/>
                </a:solidFill>
              </a:rPr>
              <a:t>차</a:t>
            </a: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프로젝트</a:t>
            </a: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하면서</a:t>
            </a: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모델링부터</a:t>
            </a: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전처리까지</a:t>
            </a: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부족한</a:t>
            </a: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부분이</a:t>
            </a:r>
            <a:r>
              <a:rPr lang="en-US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많았다고 생각했지만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팀원들과 소통해가면서 해결할 수 있어서 좋았고 데이터를 다루는데 발전할 수 있는 좋은 기회였습니다.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37" name="Google Shape;1737;g161062fa973_1_20"/>
          <p:cNvGrpSpPr/>
          <p:nvPr/>
        </p:nvGrpSpPr>
        <p:grpSpPr>
          <a:xfrm>
            <a:off x="8118900" y="2305988"/>
            <a:ext cx="1306800" cy="1306800"/>
            <a:chOff x="7676600" y="3588613"/>
            <a:chExt cx="1306800" cy="1306800"/>
          </a:xfrm>
        </p:grpSpPr>
        <p:sp>
          <p:nvSpPr>
            <p:cNvPr id="1738" name="Google Shape;1738;g161062fa973_1_20"/>
            <p:cNvSpPr/>
            <p:nvPr/>
          </p:nvSpPr>
          <p:spPr>
            <a:xfrm>
              <a:off x="7676600" y="3588613"/>
              <a:ext cx="1306800" cy="13068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39" name="Google Shape;1739;g161062fa973_1_20" descr="16 Free vector user avatar icons - Full image"/>
            <p:cNvPicPr preferRelativeResize="0"/>
            <p:nvPr/>
          </p:nvPicPr>
          <p:blipFill rotWithShape="1">
            <a:blip r:embed="rId3">
              <a:alphaModFix/>
            </a:blip>
            <a:srcRect l="3200" r="78710" b="75804"/>
            <a:stretch/>
          </p:blipFill>
          <p:spPr>
            <a:xfrm>
              <a:off x="7968300" y="3758238"/>
              <a:ext cx="723401" cy="967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0" name="Google Shape;1740;g161062fa973_1_20"/>
          <p:cNvGrpSpPr/>
          <p:nvPr/>
        </p:nvGrpSpPr>
        <p:grpSpPr>
          <a:xfrm>
            <a:off x="242075" y="2315199"/>
            <a:ext cx="3856958" cy="1338251"/>
            <a:chOff x="535375" y="2514011"/>
            <a:chExt cx="3856958" cy="1338251"/>
          </a:xfrm>
        </p:grpSpPr>
        <p:grpSp>
          <p:nvGrpSpPr>
            <p:cNvPr id="1741" name="Google Shape;1741;g161062fa973_1_20"/>
            <p:cNvGrpSpPr/>
            <p:nvPr/>
          </p:nvGrpSpPr>
          <p:grpSpPr>
            <a:xfrm>
              <a:off x="535375" y="2514011"/>
              <a:ext cx="3856958" cy="1338251"/>
              <a:chOff x="4412075" y="2101949"/>
              <a:chExt cx="3856958" cy="1338251"/>
            </a:xfrm>
          </p:grpSpPr>
          <p:grpSp>
            <p:nvGrpSpPr>
              <p:cNvPr id="1742" name="Google Shape;1742;g161062fa973_1_20"/>
              <p:cNvGrpSpPr/>
              <p:nvPr/>
            </p:nvGrpSpPr>
            <p:grpSpPr>
              <a:xfrm>
                <a:off x="5042975" y="2133400"/>
                <a:ext cx="3226058" cy="1306800"/>
                <a:chOff x="5168916" y="3482013"/>
                <a:chExt cx="3078300" cy="1306800"/>
              </a:xfrm>
            </p:grpSpPr>
            <p:sp>
              <p:nvSpPr>
                <p:cNvPr id="1743" name="Google Shape;1743;g161062fa973_1_20"/>
                <p:cNvSpPr/>
                <p:nvPr/>
              </p:nvSpPr>
              <p:spPr>
                <a:xfrm>
                  <a:off x="5168916" y="3482013"/>
                  <a:ext cx="3078300" cy="1306800"/>
                </a:xfrm>
                <a:prstGeom prst="roundRect">
                  <a:avLst>
                    <a:gd name="adj" fmla="val 18486"/>
                  </a:avLst>
                </a:prstGeom>
                <a:solidFill>
                  <a:schemeClr val="lt1"/>
                </a:solidFill>
                <a:ln w="28575" cap="flat" cmpd="sng">
                  <a:solidFill>
                    <a:srgbClr val="4999B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/>
                </a:p>
              </p:txBody>
            </p:sp>
            <p:sp>
              <p:nvSpPr>
                <p:cNvPr id="1744" name="Google Shape;1744;g161062fa973_1_20"/>
                <p:cNvSpPr txBox="1"/>
                <p:nvPr/>
              </p:nvSpPr>
              <p:spPr>
                <a:xfrm>
                  <a:off x="5844912" y="3566338"/>
                  <a:ext cx="1626600" cy="384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1745" name="Google Shape;1745;g161062fa973_1_20"/>
              <p:cNvSpPr/>
              <p:nvPr/>
            </p:nvSpPr>
            <p:spPr>
              <a:xfrm>
                <a:off x="4412075" y="2101949"/>
                <a:ext cx="1306800" cy="13068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6" name="Google Shape;1746;g161062fa973_1_20"/>
            <p:cNvSpPr txBox="1"/>
            <p:nvPr/>
          </p:nvSpPr>
          <p:spPr>
            <a:xfrm>
              <a:off x="1809712" y="2675413"/>
              <a:ext cx="24849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Malgun Gothic"/>
                  <a:ea typeface="Malgun Gothic"/>
                  <a:cs typeface="Malgun Gothic"/>
                  <a:sym typeface="Malgun Gothic"/>
                </a:rPr>
                <a:t>이번 팀 프로젝트를 하면서 수업시간에 다루었던 데이터 분석과 처음으로 실제 모델링 작업을 진행하였는데, 해결하는 과정 속에서 어려움도 있었지만 개인적으로 많은 도움이 되었던 시간이었습니다. 감사합니다.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747" name="Google Shape;1747;g161062fa973_1_20" descr="16 Free vector user avatar icons - Full image"/>
            <p:cNvPicPr preferRelativeResize="0"/>
            <p:nvPr/>
          </p:nvPicPr>
          <p:blipFill rotWithShape="1">
            <a:blip r:embed="rId3">
              <a:alphaModFix/>
            </a:blip>
            <a:srcRect l="3103" t="50688" r="78200" b="25116"/>
            <a:stretch/>
          </p:blipFill>
          <p:spPr>
            <a:xfrm>
              <a:off x="820675" y="2691038"/>
              <a:ext cx="736200" cy="952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8" name="Google Shape;1748;g161062fa973_1_20"/>
          <p:cNvGrpSpPr/>
          <p:nvPr/>
        </p:nvGrpSpPr>
        <p:grpSpPr>
          <a:xfrm>
            <a:off x="4804728" y="2346642"/>
            <a:ext cx="3157834" cy="1365566"/>
            <a:chOff x="1166275" y="2545513"/>
            <a:chExt cx="3157834" cy="1495200"/>
          </a:xfrm>
        </p:grpSpPr>
        <p:grpSp>
          <p:nvGrpSpPr>
            <p:cNvPr id="1749" name="Google Shape;1749;g161062fa973_1_20"/>
            <p:cNvGrpSpPr/>
            <p:nvPr/>
          </p:nvGrpSpPr>
          <p:grpSpPr>
            <a:xfrm>
              <a:off x="1166275" y="2545513"/>
              <a:ext cx="3157834" cy="1495200"/>
              <a:chOff x="5168916" y="3482063"/>
              <a:chExt cx="3013200" cy="1495200"/>
            </a:xfrm>
          </p:grpSpPr>
          <p:sp>
            <p:nvSpPr>
              <p:cNvPr id="1750" name="Google Shape;1750;g161062fa973_1_20"/>
              <p:cNvSpPr/>
              <p:nvPr/>
            </p:nvSpPr>
            <p:spPr>
              <a:xfrm>
                <a:off x="5168916" y="3482063"/>
                <a:ext cx="3013200" cy="1495200"/>
              </a:xfrm>
              <a:prstGeom prst="roundRect">
                <a:avLst>
                  <a:gd name="adj" fmla="val 18486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51" name="Google Shape;1751;g161062fa973_1_20"/>
              <p:cNvSpPr txBox="1"/>
              <p:nvPr/>
            </p:nvSpPr>
            <p:spPr>
              <a:xfrm>
                <a:off x="5844912" y="3566338"/>
                <a:ext cx="1626600" cy="42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752" name="Google Shape;1752;g161062fa973_1_20"/>
            <p:cNvSpPr txBox="1"/>
            <p:nvPr/>
          </p:nvSpPr>
          <p:spPr>
            <a:xfrm>
              <a:off x="2003473" y="2750218"/>
              <a:ext cx="22338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900">
                  <a:latin typeface="Malgun Gothic"/>
                  <a:ea typeface="Malgun Gothic"/>
                  <a:cs typeface="Malgun Gothic"/>
                  <a:sym typeface="Malgun Gothic"/>
                </a:rPr>
                <a:t>직접 모델링을 진행해보면서 분석기법들에 대해 더 공부하게되고, 익숙해져서 좋았습니다. 그리고</a:t>
              </a:r>
              <a:endParaRPr sz="900"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900">
                  <a:latin typeface="Malgun Gothic"/>
                  <a:ea typeface="Malgun Gothic"/>
                  <a:cs typeface="Malgun Gothic"/>
                  <a:sym typeface="Malgun Gothic"/>
                </a:rPr>
                <a:t>조원분들이 각자 맡은 역할 잘해주시고 의견조율도 잘돼서 덕분에 어려움없이 프로젝트 잘 마무리한 것 같습니다.</a:t>
              </a:r>
              <a:endParaRPr sz="10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53" name="Google Shape;1753;g161062fa973_1_20"/>
          <p:cNvGrpSpPr/>
          <p:nvPr/>
        </p:nvGrpSpPr>
        <p:grpSpPr>
          <a:xfrm>
            <a:off x="6608562" y="4934025"/>
            <a:ext cx="3712857" cy="1312038"/>
            <a:chOff x="4548125" y="2133453"/>
            <a:chExt cx="3645775" cy="1495200"/>
          </a:xfrm>
        </p:grpSpPr>
        <p:grpSp>
          <p:nvGrpSpPr>
            <p:cNvPr id="1754" name="Google Shape;1754;g161062fa973_1_20"/>
            <p:cNvGrpSpPr/>
            <p:nvPr/>
          </p:nvGrpSpPr>
          <p:grpSpPr>
            <a:xfrm>
              <a:off x="5042983" y="2133453"/>
              <a:ext cx="3150917" cy="1495200"/>
              <a:chOff x="5168923" y="3482066"/>
              <a:chExt cx="3006600" cy="1495200"/>
            </a:xfrm>
          </p:grpSpPr>
          <p:sp>
            <p:nvSpPr>
              <p:cNvPr id="1755" name="Google Shape;1755;g161062fa973_1_20"/>
              <p:cNvSpPr/>
              <p:nvPr/>
            </p:nvSpPr>
            <p:spPr>
              <a:xfrm>
                <a:off x="5168923" y="3482066"/>
                <a:ext cx="3006600" cy="1495200"/>
              </a:xfrm>
              <a:prstGeom prst="roundRect">
                <a:avLst>
                  <a:gd name="adj" fmla="val 18486"/>
                </a:avLst>
              </a:prstGeom>
              <a:solidFill>
                <a:schemeClr val="lt1"/>
              </a:solidFill>
              <a:ln w="28575" cap="flat" cmpd="sng">
                <a:solidFill>
                  <a:srgbClr val="4999B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/>
              </a:p>
            </p:txBody>
          </p:sp>
          <p:sp>
            <p:nvSpPr>
              <p:cNvPr id="1756" name="Google Shape;1756;g161062fa973_1_20"/>
              <p:cNvSpPr txBox="1"/>
              <p:nvPr/>
            </p:nvSpPr>
            <p:spPr>
              <a:xfrm>
                <a:off x="5918936" y="3626567"/>
                <a:ext cx="2145000" cy="108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흡연과 다양한 피쳐들 간의 상관성에 대해 알아볼 수 있어서 좋았고</a:t>
                </a:r>
                <a:endParaRPr sz="10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제가 맡은 모델링을 이해하는데 있어서 어려움을 겪었는데, 팀원분들의 도움으로 잘 해결한 것 같습니다.</a:t>
                </a:r>
                <a:endParaRPr sz="9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757" name="Google Shape;1757;g161062fa973_1_20"/>
            <p:cNvSpPr txBox="1"/>
            <p:nvPr/>
          </p:nvSpPr>
          <p:spPr>
            <a:xfrm>
              <a:off x="4548125" y="2170325"/>
              <a:ext cx="1034700" cy="135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500"/>
            </a:p>
          </p:txBody>
        </p:sp>
      </p:grpSp>
      <p:sp>
        <p:nvSpPr>
          <p:cNvPr id="1758" name="Google Shape;1758;g161062fa973_1_20"/>
          <p:cNvSpPr/>
          <p:nvPr/>
        </p:nvSpPr>
        <p:spPr>
          <a:xfrm>
            <a:off x="6552200" y="4891788"/>
            <a:ext cx="1360800" cy="1365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9" name="Google Shape;1759;g161062fa973_1_20" descr="16 Free vector user avatar icons - Full image"/>
          <p:cNvPicPr preferRelativeResize="0"/>
          <p:nvPr/>
        </p:nvPicPr>
        <p:blipFill rotWithShape="1">
          <a:blip r:embed="rId3">
            <a:alphaModFix/>
          </a:blip>
          <a:srcRect l="53393" r="29458" b="75805"/>
          <a:stretch/>
        </p:blipFill>
        <p:spPr>
          <a:xfrm>
            <a:off x="6864488" y="5036975"/>
            <a:ext cx="736224" cy="10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g161062fa973_1_20"/>
          <p:cNvSpPr/>
          <p:nvPr/>
        </p:nvSpPr>
        <p:spPr>
          <a:xfrm>
            <a:off x="4254125" y="2317313"/>
            <a:ext cx="1360800" cy="13656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1" name="Google Shape;1761;g161062fa973_1_20" descr="16 Free vector user avatar icons - Full image"/>
          <p:cNvPicPr preferRelativeResize="0"/>
          <p:nvPr/>
        </p:nvPicPr>
        <p:blipFill rotWithShape="1">
          <a:blip r:embed="rId3">
            <a:alphaModFix/>
          </a:blip>
          <a:srcRect l="52931" t="50140" r="29622" b="25665"/>
          <a:stretch/>
        </p:blipFill>
        <p:spPr>
          <a:xfrm>
            <a:off x="4591037" y="2529575"/>
            <a:ext cx="686975" cy="94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99B6"/>
        </a:solidFill>
        <a:effectLst/>
      </p:bgPr>
    </p:bg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Google Shape;1766;g160b885278f_0_1780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4874425" y="2207425"/>
            <a:ext cx="2443151" cy="24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g160b885278f_0_1780"/>
          <p:cNvSpPr/>
          <p:nvPr/>
        </p:nvSpPr>
        <p:spPr>
          <a:xfrm>
            <a:off x="3048000" y="2773860"/>
            <a:ext cx="6096000" cy="9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EFDA3"/>
                </a:solidFill>
              </a:rPr>
              <a:t>감사합니다</a:t>
            </a:r>
            <a:endParaRPr sz="4000" b="1">
              <a:solidFill>
                <a:srgbClr val="FEFDA3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FEFDA3"/>
                </a:solidFill>
              </a:rPr>
              <a:t>그만피시조</a:t>
            </a:r>
            <a:endParaRPr sz="4000" b="1">
              <a:solidFill>
                <a:srgbClr val="FEFDA3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1768" name="Google Shape;1768;g160b885278f_0_1780"/>
          <p:cNvSpPr txBox="1"/>
          <p:nvPr/>
        </p:nvSpPr>
        <p:spPr>
          <a:xfrm>
            <a:off x="9787750" y="6473675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9E4ED"/>
                </a:solidFill>
                <a:latin typeface="Malgun Gothic"/>
                <a:ea typeface="Malgun Gothic"/>
                <a:cs typeface="Malgun Gothic"/>
                <a:sym typeface="Malgun Gothic"/>
              </a:rPr>
              <a:t>Figure out with body signal of smoking</a:t>
            </a:r>
            <a:endParaRPr>
              <a:solidFill>
                <a:srgbClr val="C9E4E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f7e6e822f_3_475"/>
          <p:cNvSpPr/>
          <p:nvPr/>
        </p:nvSpPr>
        <p:spPr>
          <a:xfrm>
            <a:off x="1327150" y="2396417"/>
            <a:ext cx="2610000" cy="25908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4" name="Google Shape;254;gff7e6e822f_3_475"/>
          <p:cNvGrpSpPr/>
          <p:nvPr/>
        </p:nvGrpSpPr>
        <p:grpSpPr>
          <a:xfrm>
            <a:off x="1327150" y="4726334"/>
            <a:ext cx="2610000" cy="521700"/>
            <a:chOff x="1733550" y="4057694"/>
            <a:chExt cx="2610000" cy="521700"/>
          </a:xfrm>
        </p:grpSpPr>
        <p:sp>
          <p:nvSpPr>
            <p:cNvPr id="255" name="Google Shape;255;gff7e6e822f_3_475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도메인 정의</a:t>
              </a:r>
              <a:endParaRPr/>
            </a:p>
          </p:txBody>
        </p:sp>
        <p:sp>
          <p:nvSpPr>
            <p:cNvPr id="256" name="Google Shape;256;gff7e6e822f_3_475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gff7e6e822f_3_475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gff7e6e822f_3_475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gff7e6e822f_3_475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gff7e6e822f_3_475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61" name="Google Shape;261;gff7e6e822f_3_475"/>
          <p:cNvSpPr/>
          <p:nvPr/>
        </p:nvSpPr>
        <p:spPr>
          <a:xfrm>
            <a:off x="0" y="50"/>
            <a:ext cx="12192000" cy="14142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900" b="1">
                <a:solidFill>
                  <a:srgbClr val="FEFDA3"/>
                </a:solidFill>
              </a:rPr>
              <a:t>                                </a:t>
            </a:r>
            <a:endParaRPr sz="2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ff7e6e822f_3_475"/>
          <p:cNvSpPr/>
          <p:nvPr/>
        </p:nvSpPr>
        <p:spPr>
          <a:xfrm>
            <a:off x="2962350" y="299307"/>
            <a:ext cx="6096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>
                <a:solidFill>
                  <a:srgbClr val="FEFDA3"/>
                </a:solidFill>
              </a:rPr>
              <a:t>2. About Data</a:t>
            </a:r>
            <a:endParaRPr sz="50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gff7e6e822f_3_475"/>
          <p:cNvSpPr/>
          <p:nvPr/>
        </p:nvSpPr>
        <p:spPr>
          <a:xfrm>
            <a:off x="4705350" y="2396417"/>
            <a:ext cx="2610000" cy="25908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4" name="Google Shape;264;gff7e6e822f_3_475"/>
          <p:cNvGrpSpPr/>
          <p:nvPr/>
        </p:nvGrpSpPr>
        <p:grpSpPr>
          <a:xfrm>
            <a:off x="4705350" y="4726334"/>
            <a:ext cx="2610000" cy="521700"/>
            <a:chOff x="1733550" y="4057694"/>
            <a:chExt cx="2610000" cy="521700"/>
          </a:xfrm>
        </p:grpSpPr>
        <p:sp>
          <p:nvSpPr>
            <p:cNvPr id="265" name="Google Shape;265;gff7e6e822f_3_475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데이터 시각화</a:t>
              </a:r>
              <a:endParaRPr/>
            </a:p>
          </p:txBody>
        </p:sp>
        <p:sp>
          <p:nvSpPr>
            <p:cNvPr id="266" name="Google Shape;266;gff7e6e822f_3_475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gff7e6e822f_3_475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gff7e6e822f_3_475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gff7e6e822f_3_475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ff7e6e822f_3_475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1" name="Google Shape;271;gff7e6e822f_3_47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435975" y="0"/>
            <a:ext cx="756026" cy="75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ff7e6e822f_3_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175" y="2641300"/>
            <a:ext cx="1976350" cy="18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ff7e6e822f_3_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599" y="2937275"/>
            <a:ext cx="1509100" cy="15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ff7e6e822f_3_475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</a:rPr>
              <a:t>Figure out with body signal of smoking</a:t>
            </a:r>
            <a:endParaRPr>
              <a:solidFill>
                <a:srgbClr val="4999B6"/>
              </a:solidFill>
            </a:endParaRPr>
          </a:p>
        </p:txBody>
      </p:sp>
      <p:sp>
        <p:nvSpPr>
          <p:cNvPr id="275" name="Google Shape;275;gff7e6e822f_3_475"/>
          <p:cNvSpPr/>
          <p:nvPr/>
        </p:nvSpPr>
        <p:spPr>
          <a:xfrm>
            <a:off x="8083550" y="2406792"/>
            <a:ext cx="2610000" cy="25908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6" name="Google Shape;276;gff7e6e822f_3_475"/>
          <p:cNvGrpSpPr/>
          <p:nvPr/>
        </p:nvGrpSpPr>
        <p:grpSpPr>
          <a:xfrm>
            <a:off x="8083550" y="4736709"/>
            <a:ext cx="2610000" cy="521700"/>
            <a:chOff x="1733550" y="4057694"/>
            <a:chExt cx="2610000" cy="521700"/>
          </a:xfrm>
        </p:grpSpPr>
        <p:sp>
          <p:nvSpPr>
            <p:cNvPr id="277" name="Google Shape;277;gff7e6e822f_3_475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데이터 시각화</a:t>
              </a:r>
              <a:endParaRPr/>
            </a:p>
          </p:txBody>
        </p:sp>
        <p:sp>
          <p:nvSpPr>
            <p:cNvPr id="278" name="Google Shape;278;gff7e6e822f_3_475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gff7e6e822f_3_475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gff7e6e822f_3_475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gff7e6e822f_3_475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gff7e6e822f_3_475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83" name="Google Shape;283;gff7e6e822f_3_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0375" y="2651675"/>
            <a:ext cx="1976350" cy="18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ff7e6e822f_3_475"/>
          <p:cNvSpPr/>
          <p:nvPr/>
        </p:nvSpPr>
        <p:spPr>
          <a:xfrm>
            <a:off x="4705350" y="2396417"/>
            <a:ext cx="2610000" cy="25908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gff7e6e822f_3_475"/>
          <p:cNvSpPr/>
          <p:nvPr/>
        </p:nvSpPr>
        <p:spPr>
          <a:xfrm>
            <a:off x="4705350" y="4726334"/>
            <a:ext cx="2610000" cy="521700"/>
          </a:xfrm>
          <a:prstGeom prst="round2SameRect">
            <a:avLst>
              <a:gd name="adj1" fmla="val 0"/>
              <a:gd name="adj2" fmla="val 22565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/>
          </a:p>
        </p:txBody>
      </p:sp>
      <p:sp>
        <p:nvSpPr>
          <p:cNvPr id="286" name="Google Shape;286;gff7e6e822f_3_475"/>
          <p:cNvSpPr/>
          <p:nvPr/>
        </p:nvSpPr>
        <p:spPr>
          <a:xfrm>
            <a:off x="4705350" y="2396417"/>
            <a:ext cx="2610000" cy="2590800"/>
          </a:xfrm>
          <a:prstGeom prst="roundRect">
            <a:avLst>
              <a:gd name="adj" fmla="val 6721"/>
            </a:avLst>
          </a:prstGeom>
          <a:solidFill>
            <a:schemeClr val="lt1"/>
          </a:solidFill>
          <a:ln w="12700" cap="flat" cmpd="sng">
            <a:solidFill>
              <a:srgbClr val="4999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7" name="Google Shape;287;gff7e6e822f_3_475"/>
          <p:cNvGrpSpPr/>
          <p:nvPr/>
        </p:nvGrpSpPr>
        <p:grpSpPr>
          <a:xfrm>
            <a:off x="4705350" y="4726334"/>
            <a:ext cx="2610000" cy="521700"/>
            <a:chOff x="1733550" y="4057694"/>
            <a:chExt cx="2610000" cy="521700"/>
          </a:xfrm>
        </p:grpSpPr>
        <p:sp>
          <p:nvSpPr>
            <p:cNvPr id="288" name="Google Shape;288;gff7e6e822f_3_475"/>
            <p:cNvSpPr/>
            <p:nvPr/>
          </p:nvSpPr>
          <p:spPr>
            <a:xfrm>
              <a:off x="1733550" y="405769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</a:rPr>
                <a:t>데이터 전처리</a:t>
              </a:r>
              <a:endParaRPr/>
            </a:p>
          </p:txBody>
        </p:sp>
        <p:sp>
          <p:nvSpPr>
            <p:cNvPr id="289" name="Google Shape;289;gff7e6e822f_3_475"/>
            <p:cNvSpPr/>
            <p:nvPr/>
          </p:nvSpPr>
          <p:spPr>
            <a:xfrm>
              <a:off x="1860550" y="4201391"/>
              <a:ext cx="266700" cy="266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gff7e6e822f_3_475"/>
            <p:cNvSpPr/>
            <p:nvPr/>
          </p:nvSpPr>
          <p:spPr>
            <a:xfrm>
              <a:off x="1914403" y="4252864"/>
              <a:ext cx="161100" cy="161100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gff7e6e822f_3_475"/>
            <p:cNvSpPr/>
            <p:nvPr/>
          </p:nvSpPr>
          <p:spPr>
            <a:xfrm>
              <a:off x="2004524" y="4363161"/>
              <a:ext cx="193500" cy="193500"/>
            </a:xfrm>
            <a:prstGeom prst="ellipse">
              <a:avLst/>
            </a:prstGeom>
            <a:solidFill>
              <a:srgbClr val="4999B6"/>
            </a:solidFill>
            <a:ln w="9525" cap="flat" cmpd="sng">
              <a:solidFill>
                <a:srgbClr val="C9E4E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gff7e6e822f_3_475"/>
            <p:cNvSpPr/>
            <p:nvPr/>
          </p:nvSpPr>
          <p:spPr>
            <a:xfrm>
              <a:off x="1738361" y="4458002"/>
              <a:ext cx="183662" cy="121386"/>
            </a:xfrm>
            <a:custGeom>
              <a:avLst/>
              <a:gdLst/>
              <a:ahLst/>
              <a:cxnLst/>
              <a:rect l="l" t="t" r="r" b="b"/>
              <a:pathLst>
                <a:path w="183662" h="121386" extrusionOk="0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gff7e6e822f_3_475"/>
            <p:cNvSpPr/>
            <p:nvPr/>
          </p:nvSpPr>
          <p:spPr>
            <a:xfrm>
              <a:off x="2172152" y="4245658"/>
              <a:ext cx="140700" cy="140700"/>
            </a:xfrm>
            <a:prstGeom prst="donut">
              <a:avLst>
                <a:gd name="adj" fmla="val 3846"/>
              </a:avLst>
            </a:prstGeom>
            <a:solidFill>
              <a:srgbClr val="C9E4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94" name="Google Shape;294;gff7e6e822f_3_4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7811" y="3055763"/>
            <a:ext cx="2265076" cy="127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60b885278f_9_228"/>
          <p:cNvSpPr/>
          <p:nvPr/>
        </p:nvSpPr>
        <p:spPr>
          <a:xfrm>
            <a:off x="374650" y="429543"/>
            <a:ext cx="11442600" cy="6250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00" name="Google Shape;300;g160b885278f_9_228"/>
          <p:cNvSpPr/>
          <p:nvPr/>
        </p:nvSpPr>
        <p:spPr>
          <a:xfrm>
            <a:off x="0" y="50"/>
            <a:ext cx="121920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900" b="1">
                <a:solidFill>
                  <a:srgbClr val="FEFDA3"/>
                </a:solidFill>
              </a:rPr>
              <a:t>   2. About Data - </a:t>
            </a:r>
            <a:r>
              <a:rPr lang="en-US" sz="3200" b="1">
                <a:solidFill>
                  <a:srgbClr val="FEFDA3"/>
                </a:solidFill>
              </a:rPr>
              <a:t>Data Domain</a:t>
            </a:r>
            <a:endParaRPr sz="2000" i="0" u="none" strike="noStrike" cap="none">
              <a:solidFill>
                <a:srgbClr val="FEFDA3"/>
              </a:solidFill>
            </a:endParaRPr>
          </a:p>
        </p:txBody>
      </p:sp>
      <p:grpSp>
        <p:nvGrpSpPr>
          <p:cNvPr id="301" name="Google Shape;301;g160b885278f_9_228"/>
          <p:cNvGrpSpPr/>
          <p:nvPr/>
        </p:nvGrpSpPr>
        <p:grpSpPr>
          <a:xfrm>
            <a:off x="238073" y="3195828"/>
            <a:ext cx="2258694" cy="2467789"/>
            <a:chOff x="1327150" y="1863017"/>
            <a:chExt cx="2610000" cy="2851617"/>
          </a:xfrm>
        </p:grpSpPr>
        <p:sp>
          <p:nvSpPr>
            <p:cNvPr id="302" name="Google Shape;302;g160b885278f_9_228"/>
            <p:cNvSpPr/>
            <p:nvPr/>
          </p:nvSpPr>
          <p:spPr>
            <a:xfrm>
              <a:off x="1327150" y="1863017"/>
              <a:ext cx="2610000" cy="25908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</a:endParaRPr>
            </a:p>
          </p:txBody>
        </p:sp>
        <p:sp>
          <p:nvSpPr>
            <p:cNvPr id="303" name="Google Shape;303;g160b885278f_9_228"/>
            <p:cNvSpPr/>
            <p:nvPr/>
          </p:nvSpPr>
          <p:spPr>
            <a:xfrm>
              <a:off x="1327150" y="419293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</a:rPr>
                <a:t>기본 특성</a:t>
              </a:r>
              <a:endParaRPr sz="16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304" name="Google Shape;304;g160b885278f_9_228"/>
          <p:cNvGrpSpPr/>
          <p:nvPr/>
        </p:nvGrpSpPr>
        <p:grpSpPr>
          <a:xfrm>
            <a:off x="2693522" y="3195828"/>
            <a:ext cx="2258694" cy="2467789"/>
            <a:chOff x="4705350" y="1863017"/>
            <a:chExt cx="2610000" cy="2851617"/>
          </a:xfrm>
        </p:grpSpPr>
        <p:sp>
          <p:nvSpPr>
            <p:cNvPr id="305" name="Google Shape;305;g160b885278f_9_228"/>
            <p:cNvSpPr/>
            <p:nvPr/>
          </p:nvSpPr>
          <p:spPr>
            <a:xfrm>
              <a:off x="4705350" y="1863017"/>
              <a:ext cx="2610000" cy="25908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</a:endParaRPr>
            </a:p>
          </p:txBody>
        </p:sp>
        <p:sp>
          <p:nvSpPr>
            <p:cNvPr id="306" name="Google Shape;306;g160b885278f_9_228"/>
            <p:cNvSpPr/>
            <p:nvPr/>
          </p:nvSpPr>
          <p:spPr>
            <a:xfrm>
              <a:off x="4705350" y="419293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</a:rPr>
                <a:t>심혈관 및 호흡</a:t>
              </a:r>
              <a:endParaRPr sz="1600" b="1" i="0" u="none" strike="noStrike" cap="none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307" name="Google Shape;307;g160b885278f_9_228"/>
          <p:cNvGraphicFramePr/>
          <p:nvPr/>
        </p:nvGraphicFramePr>
        <p:xfrm>
          <a:off x="4932334" y="156656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{0CE0EC6F-A433-449D-8FC3-42FC973D2DCD}</a:tableStyleId>
              </a:tblPr>
              <a:tblGrid>
                <a:gridCol w="123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특성</a:t>
                      </a:r>
                      <a:endParaRPr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smoking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int 64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흡연여부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1/0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8" name="Google Shape;308;g160b885278f_9_228"/>
          <p:cNvGrpSpPr/>
          <p:nvPr/>
        </p:nvGrpSpPr>
        <p:grpSpPr>
          <a:xfrm>
            <a:off x="7459798" y="3195767"/>
            <a:ext cx="2258694" cy="2467789"/>
            <a:chOff x="8083550" y="1863017"/>
            <a:chExt cx="2610000" cy="2851617"/>
          </a:xfrm>
        </p:grpSpPr>
        <p:sp>
          <p:nvSpPr>
            <p:cNvPr id="309" name="Google Shape;309;g160b885278f_9_228"/>
            <p:cNvSpPr/>
            <p:nvPr/>
          </p:nvSpPr>
          <p:spPr>
            <a:xfrm>
              <a:off x="8083550" y="1863017"/>
              <a:ext cx="2610000" cy="25908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</a:endParaRPr>
            </a:p>
          </p:txBody>
        </p:sp>
        <p:sp>
          <p:nvSpPr>
            <p:cNvPr id="310" name="Google Shape;310;g160b885278f_9_228"/>
            <p:cNvSpPr/>
            <p:nvPr/>
          </p:nvSpPr>
          <p:spPr>
            <a:xfrm>
              <a:off x="8083550" y="419293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</a:rPr>
                <a:t>간</a:t>
              </a:r>
              <a:endParaRPr sz="16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311" name="Google Shape;311;g160b885278f_9_228"/>
          <p:cNvGrpSpPr/>
          <p:nvPr/>
        </p:nvGrpSpPr>
        <p:grpSpPr>
          <a:xfrm>
            <a:off x="9842271" y="3195767"/>
            <a:ext cx="2258694" cy="2467789"/>
            <a:chOff x="8083550" y="1863017"/>
            <a:chExt cx="2610000" cy="2851617"/>
          </a:xfrm>
        </p:grpSpPr>
        <p:sp>
          <p:nvSpPr>
            <p:cNvPr id="312" name="Google Shape;312;g160b885278f_9_228"/>
            <p:cNvSpPr/>
            <p:nvPr/>
          </p:nvSpPr>
          <p:spPr>
            <a:xfrm>
              <a:off x="8083550" y="1863017"/>
              <a:ext cx="2610000" cy="25908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</a:endParaRPr>
            </a:p>
          </p:txBody>
        </p:sp>
        <p:sp>
          <p:nvSpPr>
            <p:cNvPr id="313" name="Google Shape;313;g160b885278f_9_228"/>
            <p:cNvSpPr/>
            <p:nvPr/>
          </p:nvSpPr>
          <p:spPr>
            <a:xfrm>
              <a:off x="8083550" y="4192934"/>
              <a:ext cx="2610000" cy="521700"/>
            </a:xfrm>
            <a:prstGeom prst="round2SameRect">
              <a:avLst>
                <a:gd name="adj1" fmla="val 0"/>
                <a:gd name="adj2" fmla="val 22565"/>
              </a:avLst>
            </a:prstGeom>
            <a:solidFill>
              <a:srgbClr val="4999B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</a:rPr>
                <a:t>구강상태</a:t>
              </a:r>
              <a:endParaRPr sz="1600" b="1" i="0" u="none" strike="noStrike" cap="none">
                <a:solidFill>
                  <a:srgbClr val="FFFFFF"/>
                </a:solidFill>
              </a:endParaRPr>
            </a:p>
          </p:txBody>
        </p:sp>
      </p:grpSp>
      <p:grpSp>
        <p:nvGrpSpPr>
          <p:cNvPr id="314" name="Google Shape;314;g160b885278f_9_228"/>
          <p:cNvGrpSpPr/>
          <p:nvPr/>
        </p:nvGrpSpPr>
        <p:grpSpPr>
          <a:xfrm>
            <a:off x="5076694" y="3195828"/>
            <a:ext cx="2258694" cy="2467789"/>
            <a:chOff x="8083550" y="1863017"/>
            <a:chExt cx="2610000" cy="2851617"/>
          </a:xfrm>
        </p:grpSpPr>
        <p:sp>
          <p:nvSpPr>
            <p:cNvPr id="315" name="Google Shape;315;g160b885278f_9_228"/>
            <p:cNvSpPr/>
            <p:nvPr/>
          </p:nvSpPr>
          <p:spPr>
            <a:xfrm>
              <a:off x="8083550" y="1863017"/>
              <a:ext cx="2610000" cy="2590800"/>
            </a:xfrm>
            <a:prstGeom prst="roundRect">
              <a:avLst>
                <a:gd name="adj" fmla="val 6721"/>
              </a:avLst>
            </a:prstGeom>
            <a:solidFill>
              <a:schemeClr val="lt1"/>
            </a:solidFill>
            <a:ln w="12700" cap="flat" cmpd="sng">
              <a:solidFill>
                <a:srgbClr val="4999B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i="0" u="none" strike="noStrike" cap="none">
                <a:solidFill>
                  <a:srgbClr val="FFFFFF"/>
                </a:solidFill>
              </a:endParaRPr>
            </a:p>
          </p:txBody>
        </p:sp>
        <p:grpSp>
          <p:nvGrpSpPr>
            <p:cNvPr id="316" name="Google Shape;316;g160b885278f_9_228"/>
            <p:cNvGrpSpPr/>
            <p:nvPr/>
          </p:nvGrpSpPr>
          <p:grpSpPr>
            <a:xfrm>
              <a:off x="8083550" y="4192934"/>
              <a:ext cx="2610000" cy="521700"/>
              <a:chOff x="1733550" y="4057694"/>
              <a:chExt cx="2610000" cy="521700"/>
            </a:xfrm>
          </p:grpSpPr>
          <p:sp>
            <p:nvSpPr>
              <p:cNvPr id="317" name="Google Shape;317;g160b885278f_9_228"/>
              <p:cNvSpPr/>
              <p:nvPr/>
            </p:nvSpPr>
            <p:spPr>
              <a:xfrm>
                <a:off x="1860550" y="4201391"/>
                <a:ext cx="266700" cy="266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i="0" u="none" strike="noStrike" cap="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318" name="Google Shape;318;g160b885278f_9_228"/>
              <p:cNvSpPr/>
              <p:nvPr/>
            </p:nvSpPr>
            <p:spPr>
              <a:xfrm>
                <a:off x="1914403" y="4252864"/>
                <a:ext cx="161100" cy="161100"/>
              </a:xfrm>
              <a:prstGeom prst="blockArc">
                <a:avLst>
                  <a:gd name="adj1" fmla="val 10800000"/>
                  <a:gd name="adj2" fmla="val 15741299"/>
                  <a:gd name="adj3" fmla="val 7630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i="0" u="none" strike="noStrike" cap="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319" name="Google Shape;319;g160b885278f_9_228"/>
              <p:cNvSpPr/>
              <p:nvPr/>
            </p:nvSpPr>
            <p:spPr>
              <a:xfrm>
                <a:off x="2004524" y="4363161"/>
                <a:ext cx="193500" cy="193500"/>
              </a:xfrm>
              <a:prstGeom prst="ellipse">
                <a:avLst/>
              </a:prstGeom>
              <a:solidFill>
                <a:srgbClr val="4999B6"/>
              </a:solidFill>
              <a:ln w="9525" cap="flat" cmpd="sng">
                <a:solidFill>
                  <a:srgbClr val="C9E4E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i="0" u="none" strike="noStrike" cap="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320" name="Google Shape;320;g160b885278f_9_228"/>
              <p:cNvSpPr/>
              <p:nvPr/>
            </p:nvSpPr>
            <p:spPr>
              <a:xfrm>
                <a:off x="1738361" y="4458002"/>
                <a:ext cx="183662" cy="121386"/>
              </a:xfrm>
              <a:custGeom>
                <a:avLst/>
                <a:gdLst/>
                <a:ahLst/>
                <a:cxnLst/>
                <a:rect l="l" t="t" r="r" b="b"/>
                <a:pathLst>
                  <a:path w="183662" h="121386" extrusionOk="0">
                    <a:moveTo>
                      <a:pt x="85615" y="0"/>
                    </a:moveTo>
                    <a:cubicBezTo>
                      <a:pt x="139765" y="0"/>
                      <a:pt x="183662" y="43897"/>
                      <a:pt x="183662" y="98047"/>
                    </a:cubicBezTo>
                    <a:lnTo>
                      <a:pt x="178950" y="121386"/>
                    </a:lnTo>
                    <a:lnTo>
                      <a:pt x="171408" y="121386"/>
                    </a:lnTo>
                    <a:lnTo>
                      <a:pt x="176120" y="98047"/>
                    </a:lnTo>
                    <a:cubicBezTo>
                      <a:pt x="176120" y="48062"/>
                      <a:pt x="135600" y="7542"/>
                      <a:pt x="85615" y="7542"/>
                    </a:cubicBezTo>
                    <a:cubicBezTo>
                      <a:pt x="60623" y="7542"/>
                      <a:pt x="37996" y="17672"/>
                      <a:pt x="21618" y="34050"/>
                    </a:cubicBezTo>
                    <a:lnTo>
                      <a:pt x="2939" y="61756"/>
                    </a:lnTo>
                    <a:lnTo>
                      <a:pt x="1304" y="59332"/>
                    </a:lnTo>
                    <a:lnTo>
                      <a:pt x="0" y="52871"/>
                    </a:lnTo>
                    <a:lnTo>
                      <a:pt x="16285" y="28717"/>
                    </a:lnTo>
                    <a:cubicBezTo>
                      <a:pt x="34028" y="10974"/>
                      <a:pt x="58540" y="0"/>
                      <a:pt x="85615" y="0"/>
                    </a:cubicBezTo>
                    <a:close/>
                  </a:path>
                </a:pathLst>
              </a:cu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i="0" u="none" strike="noStrike" cap="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321" name="Google Shape;321;g160b885278f_9_228"/>
              <p:cNvSpPr/>
              <p:nvPr/>
            </p:nvSpPr>
            <p:spPr>
              <a:xfrm>
                <a:off x="2172152" y="4245658"/>
                <a:ext cx="140700" cy="140700"/>
              </a:xfrm>
              <a:prstGeom prst="donut">
                <a:avLst>
                  <a:gd name="adj" fmla="val 3846"/>
                </a:avLst>
              </a:prstGeom>
              <a:solidFill>
                <a:srgbClr val="C9E4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i="0" u="none" strike="noStrike" cap="none">
                  <a:solidFill>
                    <a:srgbClr val="000000"/>
                  </a:solidFill>
                </a:endParaRPr>
              </a:p>
            </p:txBody>
          </p:sp>
          <p:sp>
            <p:nvSpPr>
              <p:cNvPr id="322" name="Google Shape;322;g160b885278f_9_228"/>
              <p:cNvSpPr/>
              <p:nvPr/>
            </p:nvSpPr>
            <p:spPr>
              <a:xfrm>
                <a:off x="1733550" y="4057694"/>
                <a:ext cx="2610000" cy="521700"/>
              </a:xfrm>
              <a:prstGeom prst="round2SameRect">
                <a:avLst>
                  <a:gd name="adj1" fmla="val 0"/>
                  <a:gd name="adj2" fmla="val 22565"/>
                </a:avLst>
              </a:prstGeom>
              <a:solidFill>
                <a:srgbClr val="4999B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i="0" u="none" strike="noStrike" cap="none">
                    <a:solidFill>
                      <a:srgbClr val="FFFFFF"/>
                    </a:solidFill>
                  </a:rPr>
                  <a:t>신장</a:t>
                </a:r>
                <a:endParaRPr sz="1600" b="1" i="0" u="none" strike="noStrike" cap="none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323" name="Google Shape;323;g160b885278f_9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00" y="3652201"/>
            <a:ext cx="1172024" cy="117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60b885278f_9_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0011" y="3652201"/>
            <a:ext cx="1172024" cy="117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60b885278f_9_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2821" y="3652200"/>
            <a:ext cx="1172024" cy="117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60b885278f_9_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0733" y="3652200"/>
            <a:ext cx="1172024" cy="117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160b885278f_9_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6276" y="3652200"/>
            <a:ext cx="1172024" cy="1172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g160b885278f_9_228"/>
          <p:cNvGrpSpPr/>
          <p:nvPr/>
        </p:nvGrpSpPr>
        <p:grpSpPr>
          <a:xfrm>
            <a:off x="3370194" y="1118685"/>
            <a:ext cx="1638337" cy="1638337"/>
            <a:chOff x="645550" y="2128500"/>
            <a:chExt cx="2109900" cy="2109900"/>
          </a:xfrm>
        </p:grpSpPr>
        <p:sp>
          <p:nvSpPr>
            <p:cNvPr id="329" name="Google Shape;329;g160b885278f_9_228"/>
            <p:cNvSpPr/>
            <p:nvPr/>
          </p:nvSpPr>
          <p:spPr>
            <a:xfrm>
              <a:off x="645550" y="2128500"/>
              <a:ext cx="2109900" cy="21099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0" name="Google Shape;330;g160b885278f_9_2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47156" y="2427956"/>
              <a:ext cx="1506589" cy="110046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1" name="Google Shape;331;g160b885278f_9_228"/>
          <p:cNvPicPr preferRelativeResize="0"/>
          <p:nvPr/>
        </p:nvPicPr>
        <p:blipFill>
          <a:blip r:embed="rId9">
            <a:alphaModFix amt="36000"/>
          </a:blip>
          <a:stretch>
            <a:fillRect/>
          </a:stretch>
        </p:blipFill>
        <p:spPr>
          <a:xfrm>
            <a:off x="11435975" y="50"/>
            <a:ext cx="756026" cy="75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60b885278f_9_228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</a:rPr>
              <a:t>Figure out with body signal of smoking</a:t>
            </a:r>
            <a:endParaRPr>
              <a:solidFill>
                <a:srgbClr val="4999B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4ED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0b885278f_0_1036"/>
          <p:cNvSpPr/>
          <p:nvPr/>
        </p:nvSpPr>
        <p:spPr>
          <a:xfrm>
            <a:off x="374650" y="429543"/>
            <a:ext cx="11442600" cy="6250800"/>
          </a:xfrm>
          <a:prstGeom prst="roundRect">
            <a:avLst>
              <a:gd name="adj" fmla="val 24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sp>
        <p:nvSpPr>
          <p:cNvPr id="338" name="Google Shape;338;g160b885278f_0_1036"/>
          <p:cNvSpPr/>
          <p:nvPr/>
        </p:nvSpPr>
        <p:spPr>
          <a:xfrm>
            <a:off x="0" y="50"/>
            <a:ext cx="12192000" cy="756000"/>
          </a:xfrm>
          <a:prstGeom prst="round2SameRect">
            <a:avLst>
              <a:gd name="adj1" fmla="val 0"/>
              <a:gd name="adj2" fmla="val 13437"/>
            </a:avLst>
          </a:prstGeom>
          <a:solidFill>
            <a:srgbClr val="4999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900" b="1">
                <a:solidFill>
                  <a:srgbClr val="FEFDA3"/>
                </a:solidFill>
              </a:rPr>
              <a:t>   2. About Data - </a:t>
            </a:r>
            <a:r>
              <a:rPr lang="en-US" sz="3400" b="1">
                <a:solidFill>
                  <a:srgbClr val="FEFDA3"/>
                </a:solidFill>
              </a:rPr>
              <a:t>Domain Data</a:t>
            </a:r>
            <a:endParaRPr sz="1500" i="0" u="none" strike="noStrike" cap="none">
              <a:solidFill>
                <a:srgbClr val="FEFDA3"/>
              </a:solidFill>
            </a:endParaRPr>
          </a:p>
        </p:txBody>
      </p:sp>
      <p:sp>
        <p:nvSpPr>
          <p:cNvPr id="339" name="Google Shape;339;g160b885278f_0_1036"/>
          <p:cNvSpPr txBox="1"/>
          <p:nvPr/>
        </p:nvSpPr>
        <p:spPr>
          <a:xfrm>
            <a:off x="10162500" y="6550200"/>
            <a:ext cx="202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4999B6"/>
                </a:solidFill>
              </a:rPr>
              <a:t>Figure out with body signal of smoking</a:t>
            </a:r>
            <a:endParaRPr>
              <a:solidFill>
                <a:srgbClr val="4999B6"/>
              </a:solidFill>
            </a:endParaRPr>
          </a:p>
        </p:txBody>
      </p:sp>
      <p:pic>
        <p:nvPicPr>
          <p:cNvPr id="340" name="Google Shape;340;g160b885278f_0_1036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11435975" y="50"/>
            <a:ext cx="756026" cy="756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g160b885278f_0_1036"/>
          <p:cNvGrpSpPr/>
          <p:nvPr/>
        </p:nvGrpSpPr>
        <p:grpSpPr>
          <a:xfrm>
            <a:off x="639337" y="1009237"/>
            <a:ext cx="3433838" cy="2574963"/>
            <a:chOff x="4508875" y="3177475"/>
            <a:chExt cx="3433838" cy="2574963"/>
          </a:xfrm>
        </p:grpSpPr>
        <p:sp>
          <p:nvSpPr>
            <p:cNvPr id="342" name="Google Shape;342;g160b885278f_0_1036"/>
            <p:cNvSpPr/>
            <p:nvPr/>
          </p:nvSpPr>
          <p:spPr>
            <a:xfrm>
              <a:off x="5168913" y="3482038"/>
              <a:ext cx="2773800" cy="2225700"/>
            </a:xfrm>
            <a:prstGeom prst="roundRect">
              <a:avLst>
                <a:gd name="adj" fmla="val 9991"/>
              </a:avLst>
            </a:prstGeom>
            <a:solidFill>
              <a:schemeClr val="lt1"/>
            </a:solidFill>
            <a:ln w="28575" cap="flat" cmpd="sng">
              <a:solidFill>
                <a:srgbClr val="4999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pic>
          <p:nvPicPr>
            <p:cNvPr id="343" name="Google Shape;343;g160b885278f_0_10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08875" y="3177475"/>
              <a:ext cx="1235101" cy="1235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g160b885278f_0_1036"/>
            <p:cNvSpPr txBox="1"/>
            <p:nvPr/>
          </p:nvSpPr>
          <p:spPr>
            <a:xfrm>
              <a:off x="5693263" y="3526738"/>
              <a:ext cx="1235100" cy="22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gender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hearing(left) 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hearing(right)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age 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height(cm)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weight(kg)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waist(cm)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eyesight(left) </a:t>
              </a:r>
              <a:endParaRPr sz="13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eyesight(right)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45" name="Google Shape;345;g160b885278f_0_1036"/>
          <p:cNvSpPr txBox="1"/>
          <p:nvPr/>
        </p:nvSpPr>
        <p:spPr>
          <a:xfrm>
            <a:off x="2914300" y="1358500"/>
            <a:ext cx="1006800" cy="2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성별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청력(왼쪽)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청력(오른쪽)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연령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키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몸무게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허리둘레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시력(왼쪽)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시력(오른쪽)</a:t>
            </a:r>
            <a:endParaRPr sz="1300">
              <a:solidFill>
                <a:srgbClr val="A5A5A5"/>
              </a:solidFill>
            </a:endParaRPr>
          </a:p>
        </p:txBody>
      </p:sp>
      <p:graphicFrame>
        <p:nvGraphicFramePr>
          <p:cNvPr id="346" name="Google Shape;346;g160b885278f_0_1036"/>
          <p:cNvGraphicFramePr/>
          <p:nvPr/>
        </p:nvGraphicFramePr>
        <p:xfrm>
          <a:off x="5113078" y="134230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{0CE0EC6F-A433-449D-8FC3-42FC973D2DCD}</a:tableStyleId>
              </a:tblPr>
              <a:tblGrid>
                <a:gridCol w="916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6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4125" marR="124125" marT="62050" marB="620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단위</a:t>
                      </a:r>
                      <a:endParaRPr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4125" marR="124125" marT="62050" marB="620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WWI(비만지수) </a:t>
                      </a:r>
                      <a:endParaRPr sz="1100" b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100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wwi = waist / sqrt(weight)</a:t>
                      </a:r>
                      <a:endParaRPr sz="1100" b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BMI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bmi </a:t>
                      </a: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= kg/m</a:t>
                      </a:r>
                      <a:r>
                        <a:rPr lang="en-US" sz="1100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**</a:t>
                      </a: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과거 흡연자는 다른 두 군에 비해 체질량지수와 허리둘레가 의미 있게 컸다. 비만과 관련된 다양한 요소들을 보정했을 때,  47세 이상에서 현재 흡연자는 비만에 대한 위험도가 비흡연자에 비해 의미 있게 감소하지만(P＜ 0.001), 과거흡연자에서는 비흡연자와 차이가 없었다.</a:t>
                      </a:r>
                      <a:endParaRPr sz="11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600" b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이기헌, et al. 한국 남성 비만과 흡연의 관련성: 제 3 차 및 4 차 국민건강영양조사 자료 분석. 대한금연학회지, 2010, 1.2: 115-123.</a:t>
                      </a:r>
                      <a:endParaRPr sz="800" b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5850" marR="85850" marT="85850" marB="85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int64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5850" marR="85850" marT="85850" marB="85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키(cm)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5850" marR="85850" marT="85850" marB="85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int64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5850" marR="85850" marT="85850" marB="85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무게(kg)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5850" marR="85850" marT="85850" marB="85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float64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5850" marR="85850" marT="85850" marB="85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허리둘레(cm)</a:t>
                      </a:r>
                      <a:endParaRPr sz="15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5850" marR="85850" marT="85850" marB="8585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7" name="Google Shape;347;g160b885278f_0_1036"/>
          <p:cNvSpPr/>
          <p:nvPr/>
        </p:nvSpPr>
        <p:spPr>
          <a:xfrm>
            <a:off x="1795675" y="2332900"/>
            <a:ext cx="1822800" cy="689700"/>
          </a:xfrm>
          <a:prstGeom prst="rect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Google Shape;348;g160b885278f_0_1036"/>
          <p:cNvCxnSpPr/>
          <p:nvPr/>
        </p:nvCxnSpPr>
        <p:spPr>
          <a:xfrm>
            <a:off x="3631900" y="2698100"/>
            <a:ext cx="1481100" cy="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g160b885278f_0_1036"/>
          <p:cNvSpPr/>
          <p:nvPr/>
        </p:nvSpPr>
        <p:spPr>
          <a:xfrm>
            <a:off x="1299365" y="4093550"/>
            <a:ext cx="3540000" cy="2225700"/>
          </a:xfrm>
          <a:prstGeom prst="roundRect">
            <a:avLst>
              <a:gd name="adj" fmla="val 9991"/>
            </a:avLst>
          </a:prstGeom>
          <a:solidFill>
            <a:schemeClr val="lt1"/>
          </a:solidFill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50" name="Google Shape;350;g160b885278f_0_1036"/>
          <p:cNvSpPr txBox="1"/>
          <p:nvPr/>
        </p:nvSpPr>
        <p:spPr>
          <a:xfrm>
            <a:off x="1739953" y="4214450"/>
            <a:ext cx="2029500" cy="19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systolic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relaxation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fasting blood sugar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Cholesterol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triglyceride 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hemoglobin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HDL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LDL</a:t>
            </a:r>
            <a:endParaRPr sz="1300">
              <a:solidFill>
                <a:schemeClr val="dk1"/>
              </a:solidFill>
            </a:endParaRPr>
          </a:p>
        </p:txBody>
      </p:sp>
      <p:cxnSp>
        <p:nvCxnSpPr>
          <p:cNvPr id="351" name="Google Shape;351;g160b885278f_0_1036"/>
          <p:cNvCxnSpPr/>
          <p:nvPr/>
        </p:nvCxnSpPr>
        <p:spPr>
          <a:xfrm rot="10800000" flipH="1">
            <a:off x="4139250" y="5305725"/>
            <a:ext cx="1146300" cy="8400"/>
          </a:xfrm>
          <a:prstGeom prst="straightConnector1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2" name="Google Shape;352;g160b885278f_0_10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550" y="3710375"/>
            <a:ext cx="1235126" cy="1235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160b885278f_0_1036"/>
          <p:cNvSpPr txBox="1"/>
          <p:nvPr/>
        </p:nvSpPr>
        <p:spPr>
          <a:xfrm>
            <a:off x="3196275" y="4208600"/>
            <a:ext cx="17445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수축기(혈압)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이완기(혈압)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공복혈당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콜레스테롤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중성지방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헤모글로빈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고단백 콜레스테롤</a:t>
            </a:r>
            <a:endParaRPr sz="1300">
              <a:solidFill>
                <a:srgbClr val="A5A5A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5A5A5"/>
                </a:solidFill>
              </a:rPr>
              <a:t>저단백 콜레스테롤</a:t>
            </a:r>
            <a:endParaRPr sz="1300">
              <a:solidFill>
                <a:srgbClr val="A5A5A5"/>
              </a:solidFill>
            </a:endParaRPr>
          </a:p>
        </p:txBody>
      </p:sp>
      <p:graphicFrame>
        <p:nvGraphicFramePr>
          <p:cNvPr id="354" name="Google Shape;354;g160b885278f_0_1036"/>
          <p:cNvGraphicFramePr/>
          <p:nvPr/>
        </p:nvGraphicFramePr>
        <p:xfrm>
          <a:off x="5113071" y="429614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{0CE0EC6F-A433-449D-8FC3-42FC973D2DCD}</a:tableStyleId>
              </a:tblPr>
              <a:tblGrid>
                <a:gridCol w="106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float64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적정 수치는 200 미만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float64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중성지방 적정 수치는 150 미만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float64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남성 : 13.5~17.5g/dL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여성 : 12.5-15.5g/dL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정상수치가 낮은 경우 : 빈혈, 호흡곤란, 피로감 야기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정상수치보다 높은 경우 : 두통, 붉은 반점, 심근경색, 뇌졸중 야기</a:t>
                      </a:r>
                      <a:endParaRPr sz="9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500" marR="63500" marT="63500" marB="63500" anchor="ctr">
                    <a:lnL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4999B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5" name="Google Shape;355;g160b885278f_0_1036"/>
          <p:cNvSpPr/>
          <p:nvPr/>
        </p:nvSpPr>
        <p:spPr>
          <a:xfrm>
            <a:off x="1759054" y="4969275"/>
            <a:ext cx="2380200" cy="689700"/>
          </a:xfrm>
          <a:prstGeom prst="rect">
            <a:avLst/>
          </a:prstGeom>
          <a:noFill/>
          <a:ln w="28575" cap="flat" cmpd="sng">
            <a:solidFill>
              <a:srgbClr val="4999B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4575</Words>
  <Application>Microsoft Office PowerPoint</Application>
  <PresentationFormat>와이드스크린</PresentationFormat>
  <Paragraphs>1293</Paragraphs>
  <Slides>69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3" baseType="lpstr">
      <vt:lpstr>Arial</vt:lpstr>
      <vt:lpstr>Helvetica Neue</vt:lpstr>
      <vt:lpstr>Malgun Gothic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dhsmfeh25@gmail.com</cp:lastModifiedBy>
  <cp:revision>13</cp:revision>
  <dcterms:created xsi:type="dcterms:W3CDTF">2020-01-13T05:39:04Z</dcterms:created>
  <dcterms:modified xsi:type="dcterms:W3CDTF">2022-10-07T07:41:04Z</dcterms:modified>
</cp:coreProperties>
</file>